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wdp" ContentType="image/vnd.ms-photo"/>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customXml/itemProps4.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theme/themeOverride1.xml" ContentType="application/vnd.openxmlformats-officedocument.themeOverride+xml"/>
  <Override PartName="/ppt/theme/themeOverride2.xml" ContentType="application/vnd.openxmlformats-officedocument.themeOverride+xml"/>
  <Override PartName="/ppt/theme/themeOverride3.xml" ContentType="application/vnd.openxmlformats-officedocument.themeOverride+xml"/>
  <Override PartName="/ppt/theme/themeOverride4.xml" ContentType="application/vnd.openxmlformats-officedocument.themeOverride+xml"/>
  <Override PartName="/ppt/theme/themeOverride5.xml" ContentType="application/vnd.openxmlformats-officedocument.themeOverride+xml"/>
  <Override PartName="/ppt/theme/themeOverride6.xml" ContentType="application/vnd.openxmlformats-officedocument.themeOverride+xml"/>
  <Override PartName="/ppt/theme/themeOverride7.xml" ContentType="application/vnd.openxmlformats-officedocument.themeOverride+xml"/>
  <Override PartName="/ppt/theme/themeOverride8.xml" ContentType="application/vnd.openxmlformats-officedocument.themeOverride+xml"/>
  <Override PartName="/ppt/theme/themeOverride9.xml" ContentType="application/vnd.openxmlformats-officedocument.themeOverride+xml"/>
  <Override PartName="/ppt/theme/themeOverride10.xml" ContentType="application/vnd.openxmlformats-officedocument.themeOverride+xml"/>
  <Override PartName="/ppt/theme/themeOverride11.xml" ContentType="application/vnd.openxmlformats-officedocument.themeOverride+xml"/>
  <Override PartName="/ppt/theme/themeOverride12.xml" ContentType="application/vnd.openxmlformats-officedocument.themeOverride+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05" r:id="rId5"/>
  </p:sldMasterIdLst>
  <p:notesMasterIdLst>
    <p:notesMasterId r:id="rId48"/>
  </p:notesMasterIdLst>
  <p:handoutMasterIdLst>
    <p:handoutMasterId r:id="rId49"/>
  </p:handout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 id="286" r:id="rId36"/>
    <p:sldId id="287" r:id="rId37"/>
    <p:sldId id="288" r:id="rId38"/>
    <p:sldId id="289" r:id="rId39"/>
    <p:sldId id="290" r:id="rId40"/>
    <p:sldId id="291" r:id="rId41"/>
    <p:sldId id="292" r:id="rId42"/>
    <p:sldId id="293" r:id="rId43"/>
    <p:sldId id="294" r:id="rId44"/>
    <p:sldId id="295" r:id="rId45"/>
    <p:sldId id="296" r:id="rId46"/>
    <p:sldId id="297" r:id="rId47"/>
  </p:sldIdLst>
  <p:sldSz cx="16256000" cy="9144000"/>
  <p:notesSz cx="6858000" cy="9144000"/>
  <p:defaultTextStyle>
    <a:defPPr>
      <a:defRPr lang="en-US"/>
    </a:defPPr>
    <a:lvl1pPr marL="0" algn="l" defTabSz="1219120" rtl="0" eaLnBrk="1" latinLnBrk="0" hangingPunct="1">
      <a:defRPr sz="2400" kern="1200">
        <a:solidFill>
          <a:schemeClr val="tx1"/>
        </a:solidFill>
        <a:latin typeface="+mn-lt"/>
        <a:ea typeface="+mn-ea"/>
        <a:cs typeface="+mn-cs"/>
      </a:defRPr>
    </a:lvl1pPr>
    <a:lvl2pPr marL="609561" algn="l" defTabSz="1219120" rtl="0" eaLnBrk="1" latinLnBrk="0" hangingPunct="1">
      <a:defRPr sz="2400" kern="1200">
        <a:solidFill>
          <a:schemeClr val="tx1"/>
        </a:solidFill>
        <a:latin typeface="+mn-lt"/>
        <a:ea typeface="+mn-ea"/>
        <a:cs typeface="+mn-cs"/>
      </a:defRPr>
    </a:lvl2pPr>
    <a:lvl3pPr marL="1219120" algn="l" defTabSz="1219120" rtl="0" eaLnBrk="1" latinLnBrk="0" hangingPunct="1">
      <a:defRPr sz="2400" kern="1200">
        <a:solidFill>
          <a:schemeClr val="tx1"/>
        </a:solidFill>
        <a:latin typeface="+mn-lt"/>
        <a:ea typeface="+mn-ea"/>
        <a:cs typeface="+mn-cs"/>
      </a:defRPr>
    </a:lvl3pPr>
    <a:lvl4pPr marL="1828681" algn="l" defTabSz="1219120" rtl="0" eaLnBrk="1" latinLnBrk="0" hangingPunct="1">
      <a:defRPr sz="2400" kern="1200">
        <a:solidFill>
          <a:schemeClr val="tx1"/>
        </a:solidFill>
        <a:latin typeface="+mn-lt"/>
        <a:ea typeface="+mn-ea"/>
        <a:cs typeface="+mn-cs"/>
      </a:defRPr>
    </a:lvl4pPr>
    <a:lvl5pPr marL="2438242" algn="l" defTabSz="1219120" rtl="0" eaLnBrk="1" latinLnBrk="0" hangingPunct="1">
      <a:defRPr sz="2400" kern="1200">
        <a:solidFill>
          <a:schemeClr val="tx1"/>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880" userDrawn="1">
          <p15:clr>
            <a:srgbClr val="A4A3A4"/>
          </p15:clr>
        </p15:guide>
        <p15:guide id="2" pos="5120" userDrawn="1">
          <p15:clr>
            <a:srgbClr val="A4A3A4"/>
          </p15:clr>
        </p15:guide>
      </p15:sldGuideLst>
    </p:ext>
    <p:ext uri="{2D200454-40CA-4A62-9FC3-DE9A4176ACB9}">
      <p15:notesGuideLst xmlns:p15="http://schemas.microsoft.com/office/powerpoint/2012/main">
        <p15:guide id="1" orient="horz" pos="2880" userDrawn="1">
          <p15:clr>
            <a:srgbClr val="A4A3A4"/>
          </p15:clr>
        </p15:guide>
        <p15:guide id="2" pos="2160" userDrawn="1">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Franklin Webber" initials="" lastIdx="0" clrIdx="0"/>
</p:cmAuthorLst>
</file>

<file path=ppt/presProps.xml><?xml version="1.0" encoding="utf-8"?>
<p:presentationPr xmlns:a="http://schemas.openxmlformats.org/drawingml/2006/main" xmlns:r="http://schemas.openxmlformats.org/officeDocument/2006/relationships" xmlns:p="http://schemas.openxmlformats.org/presentationml/2006/main">
  <p:prnPr prnWhat="handouts6" frameSlides="1"/>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0F0F0"/>
    <a:srgbClr val="7D868C"/>
    <a:srgbClr val="808000"/>
    <a:srgbClr val="408000"/>
    <a:srgbClr val="108001"/>
    <a:srgbClr val="CBCFD1"/>
    <a:srgbClr val="015068"/>
    <a:srgbClr val="0885AC"/>
    <a:srgbClr val="076F91"/>
    <a:srgbClr val="076E8F"/>
  </p:clrMru>
  <p:extLst>
    <p:ext uri="{E76CE94A-603C-4142-B9EB-6D1370010A27}">
      <p14:discardImageEditData xmlns:p14="http://schemas.microsoft.com/office/powerpoint/2010/main" val="0"/>
    </p:ext>
    <p:ext uri="{D31A062A-798A-4329-ABDD-BBA856620510}">
      <p14:defaultImageDpi xmlns:p14="http://schemas.microsoft.com/office/powerpoint/2010/main" val="96"/>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21E4AEA4-8DFA-4A89-87EB-49C32662AFE0}">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8310" autoAdjust="0"/>
    <p:restoredTop sz="59271" autoAdjust="0"/>
  </p:normalViewPr>
  <p:slideViewPr>
    <p:cSldViewPr snapToGrid="0">
      <p:cViewPr varScale="1">
        <p:scale>
          <a:sx n="25" d="100"/>
          <a:sy n="25" d="100"/>
        </p:scale>
        <p:origin x="1008" y="28"/>
      </p:cViewPr>
      <p:guideLst>
        <p:guide orient="horz" pos="2880"/>
        <p:guide pos="5120"/>
      </p:guideLst>
    </p:cSldViewPr>
  </p:slideViewPr>
  <p:outlineViewPr>
    <p:cViewPr>
      <p:scale>
        <a:sx n="33" d="100"/>
        <a:sy n="33" d="100"/>
      </p:scale>
      <p:origin x="0" y="90784"/>
    </p:cViewPr>
  </p:outlineViewPr>
  <p:notesTextViewPr>
    <p:cViewPr>
      <p:scale>
        <a:sx n="100" d="100"/>
        <a:sy n="100" d="100"/>
      </p:scale>
      <p:origin x="0" y="0"/>
    </p:cViewPr>
  </p:notesTextViewPr>
  <p:sorterViewPr>
    <p:cViewPr>
      <p:scale>
        <a:sx n="100" d="100"/>
        <a:sy n="100" d="100"/>
      </p:scale>
      <p:origin x="0" y="0"/>
    </p:cViewPr>
  </p:sorterViewPr>
  <p:notesViewPr>
    <p:cSldViewPr snapToGrid="0" showGuides="1">
      <p:cViewPr varScale="1">
        <p:scale>
          <a:sx n="47" d="100"/>
          <a:sy n="47" d="100"/>
        </p:scale>
        <p:origin x="2784" y="64"/>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8.xml"/><Relationship Id="rId18" Type="http://schemas.openxmlformats.org/officeDocument/2006/relationships/slide" Target="slides/slide13.xml"/><Relationship Id="rId26" Type="http://schemas.openxmlformats.org/officeDocument/2006/relationships/slide" Target="slides/slide21.xml"/><Relationship Id="rId39" Type="http://schemas.openxmlformats.org/officeDocument/2006/relationships/slide" Target="slides/slide34.xml"/><Relationship Id="rId3" Type="http://schemas.openxmlformats.org/officeDocument/2006/relationships/customXml" Target="../customXml/item3.xml"/><Relationship Id="rId21" Type="http://schemas.openxmlformats.org/officeDocument/2006/relationships/slide" Target="slides/slide16.xml"/><Relationship Id="rId34" Type="http://schemas.openxmlformats.org/officeDocument/2006/relationships/slide" Target="slides/slide29.xml"/><Relationship Id="rId42" Type="http://schemas.openxmlformats.org/officeDocument/2006/relationships/slide" Target="slides/slide37.xml"/><Relationship Id="rId47" Type="http://schemas.openxmlformats.org/officeDocument/2006/relationships/slide" Target="slides/slide42.xml"/><Relationship Id="rId50" Type="http://schemas.openxmlformats.org/officeDocument/2006/relationships/commentAuthors" Target="commentAuthors.xml"/><Relationship Id="rId7" Type="http://schemas.openxmlformats.org/officeDocument/2006/relationships/slide" Target="slides/slide2.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slide" Target="slides/slide20.xml"/><Relationship Id="rId33" Type="http://schemas.openxmlformats.org/officeDocument/2006/relationships/slide" Target="slides/slide28.xml"/><Relationship Id="rId38" Type="http://schemas.openxmlformats.org/officeDocument/2006/relationships/slide" Target="slides/slide33.xml"/><Relationship Id="rId46" Type="http://schemas.openxmlformats.org/officeDocument/2006/relationships/slide" Target="slides/slide41.xml"/><Relationship Id="rId2" Type="http://schemas.openxmlformats.org/officeDocument/2006/relationships/customXml" Target="../customXml/item2.xml"/><Relationship Id="rId16" Type="http://schemas.openxmlformats.org/officeDocument/2006/relationships/slide" Target="slides/slide11.xml"/><Relationship Id="rId20" Type="http://schemas.openxmlformats.org/officeDocument/2006/relationships/slide" Target="slides/slide15.xml"/><Relationship Id="rId29" Type="http://schemas.openxmlformats.org/officeDocument/2006/relationships/slide" Target="slides/slide24.xml"/><Relationship Id="rId41" Type="http://schemas.openxmlformats.org/officeDocument/2006/relationships/slide" Target="slides/slide36.xml"/><Relationship Id="rId54"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1.xml"/><Relationship Id="rId11" Type="http://schemas.openxmlformats.org/officeDocument/2006/relationships/slide" Target="slides/slide6.xml"/><Relationship Id="rId24" Type="http://schemas.openxmlformats.org/officeDocument/2006/relationships/slide" Target="slides/slide19.xml"/><Relationship Id="rId32" Type="http://schemas.openxmlformats.org/officeDocument/2006/relationships/slide" Target="slides/slide27.xml"/><Relationship Id="rId37" Type="http://schemas.openxmlformats.org/officeDocument/2006/relationships/slide" Target="slides/slide32.xml"/><Relationship Id="rId40" Type="http://schemas.openxmlformats.org/officeDocument/2006/relationships/slide" Target="slides/slide35.xml"/><Relationship Id="rId45" Type="http://schemas.openxmlformats.org/officeDocument/2006/relationships/slide" Target="slides/slide40.xml"/><Relationship Id="rId53" Type="http://schemas.openxmlformats.org/officeDocument/2006/relationships/theme" Target="theme/theme1.xml"/><Relationship Id="rId5" Type="http://schemas.openxmlformats.org/officeDocument/2006/relationships/slideMaster" Target="slideMasters/slideMaster1.xml"/><Relationship Id="rId15" Type="http://schemas.openxmlformats.org/officeDocument/2006/relationships/slide" Target="slides/slide10.xml"/><Relationship Id="rId23" Type="http://schemas.openxmlformats.org/officeDocument/2006/relationships/slide" Target="slides/slide18.xml"/><Relationship Id="rId28" Type="http://schemas.openxmlformats.org/officeDocument/2006/relationships/slide" Target="slides/slide23.xml"/><Relationship Id="rId36" Type="http://schemas.openxmlformats.org/officeDocument/2006/relationships/slide" Target="slides/slide31.xml"/><Relationship Id="rId49" Type="http://schemas.openxmlformats.org/officeDocument/2006/relationships/handoutMaster" Target="handoutMasters/handoutMaster1.xml"/><Relationship Id="rId10" Type="http://schemas.openxmlformats.org/officeDocument/2006/relationships/slide" Target="slides/slide5.xml"/><Relationship Id="rId19" Type="http://schemas.openxmlformats.org/officeDocument/2006/relationships/slide" Target="slides/slide14.xml"/><Relationship Id="rId31" Type="http://schemas.openxmlformats.org/officeDocument/2006/relationships/slide" Target="slides/slide26.xml"/><Relationship Id="rId44" Type="http://schemas.openxmlformats.org/officeDocument/2006/relationships/slide" Target="slides/slide39.xml"/><Relationship Id="rId52" Type="http://schemas.openxmlformats.org/officeDocument/2006/relationships/viewProps" Target="viewProps.xml"/><Relationship Id="rId4" Type="http://schemas.openxmlformats.org/officeDocument/2006/relationships/customXml" Target="../customXml/item4.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slide" Target="slides/slide17.xml"/><Relationship Id="rId27" Type="http://schemas.openxmlformats.org/officeDocument/2006/relationships/slide" Target="slides/slide22.xml"/><Relationship Id="rId30" Type="http://schemas.openxmlformats.org/officeDocument/2006/relationships/slide" Target="slides/slide25.xml"/><Relationship Id="rId35" Type="http://schemas.openxmlformats.org/officeDocument/2006/relationships/slide" Target="slides/slide30.xml"/><Relationship Id="rId43" Type="http://schemas.openxmlformats.org/officeDocument/2006/relationships/slide" Target="slides/slide38.xml"/><Relationship Id="rId48" Type="http://schemas.openxmlformats.org/officeDocument/2006/relationships/notesMaster" Target="notesMasters/notesMaster1.xml"/><Relationship Id="rId8" Type="http://schemas.openxmlformats.org/officeDocument/2006/relationships/slide" Target="slides/slide3.xml"/><Relationship Id="rId51" Type="http://schemas.openxmlformats.org/officeDocument/2006/relationships/presProps" Target="pres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latin typeface="Arial" panose="020B0604020202020204" pitchFamily="34" charset="0"/>
              <a:cs typeface="Arial" panose="020B0604020202020204" pitchFamily="34" charset="0"/>
            </a:endParaRPr>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2FE60895-255A-1C4C-8A7B-48A6FCC47E92}" type="datetime1">
              <a:rPr lang="en-CA" smtClean="0">
                <a:latin typeface="Arial" panose="020B0604020202020204" pitchFamily="34" charset="0"/>
                <a:cs typeface="Arial" panose="020B0604020202020204" pitchFamily="34" charset="0"/>
              </a:rPr>
              <a:t>2015-11-04</a:t>
            </a:fld>
            <a:endParaRPr lang="en-US" dirty="0">
              <a:latin typeface="Arial" panose="020B0604020202020204" pitchFamily="34" charset="0"/>
              <a:cs typeface="Arial" panose="020B0604020202020204" pitchFamily="34" charset="0"/>
            </a:endParaRPr>
          </a:p>
        </p:txBody>
      </p:sp>
      <p:sp>
        <p:nvSpPr>
          <p:cNvPr id="4" name="Footer Placeholder 3"/>
          <p:cNvSpPr>
            <a:spLocks noGrp="1"/>
          </p:cNvSpPr>
          <p:nvPr>
            <p:ph type="ftr" sz="quarter" idx="2"/>
          </p:nvPr>
        </p:nvSpPr>
        <p:spPr>
          <a:xfrm>
            <a:off x="0" y="8685213"/>
            <a:ext cx="6248400" cy="457200"/>
          </a:xfrm>
          <a:prstGeom prst="rect">
            <a:avLst/>
          </a:prstGeom>
        </p:spPr>
        <p:txBody>
          <a:bodyPr vert="horz" lIns="91440" tIns="45720" rIns="91440" bIns="45720" rtlCol="0" anchor="b"/>
          <a:lstStyle>
            <a:lvl1pPr algn="l">
              <a:defRPr sz="1200"/>
            </a:lvl1pPr>
          </a:lstStyle>
          <a:p>
            <a:endParaRPr lang="en-US" sz="900" dirty="0" smtClean="0">
              <a:solidFill>
                <a:srgbClr val="000000"/>
              </a:solidFill>
              <a:latin typeface="Arial" panose="020B0604020202020204" pitchFamily="34" charset="0"/>
              <a:cs typeface="Arial" panose="020B0604020202020204" pitchFamily="34" charset="0"/>
            </a:endParaRPr>
          </a:p>
        </p:txBody>
      </p:sp>
      <p:sp>
        <p:nvSpPr>
          <p:cNvPr id="5" name="Slide Number Placeholder 4"/>
          <p:cNvSpPr>
            <a:spLocks noGrp="1"/>
          </p:cNvSpPr>
          <p:nvPr>
            <p:ph type="sldNum" sz="quarter" idx="3"/>
          </p:nvPr>
        </p:nvSpPr>
        <p:spPr>
          <a:xfrm>
            <a:off x="6248399" y="8685213"/>
            <a:ext cx="608013" cy="457200"/>
          </a:xfrm>
          <a:prstGeom prst="rect">
            <a:avLst/>
          </a:prstGeom>
        </p:spPr>
        <p:txBody>
          <a:bodyPr vert="horz" lIns="91440" tIns="45720" rIns="91440" bIns="45720" rtlCol="0" anchor="b"/>
          <a:lstStyle>
            <a:lvl1pPr algn="r">
              <a:defRPr sz="1200"/>
            </a:lvl1pPr>
          </a:lstStyle>
          <a:p>
            <a:fld id="{8980CB99-47E3-46F4-AAEB-3919FBEFC014}" type="slidenum">
              <a:rPr lang="en-US" smtClean="0">
                <a:latin typeface="Arial" panose="020B0604020202020204" pitchFamily="34" charset="0"/>
                <a:cs typeface="Arial" panose="020B0604020202020204" pitchFamily="34" charset="0"/>
              </a:rPr>
              <a:pPr/>
              <a:t>‹#›</a:t>
            </a:fld>
            <a:endParaRPr lang="en-US"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829016387"/>
      </p:ext>
    </p:extLst>
  </p:cSld>
  <p:clrMap bg1="lt1" tx1="dk1" bg2="lt2" tx2="dk2" accent1="accent1" accent2="accent2" accent3="accent3" accent4="accent4" accent5="accent5" accent6="accent6" hlink="hlink" folHlink="folHlink"/>
  <p:hf dt="0"/>
</p:handoutMaster>
</file>

<file path=ppt/media/hdphoto1.wdp>
</file>

<file path=ppt/media/hdphoto2.wdp>
</file>

<file path=ppt/media/hdphoto3.wdp>
</file>

<file path=ppt/media/image1.png>
</file>

<file path=ppt/media/image10.png>
</file>

<file path=ppt/media/image12.png>
</file>

<file path=ppt/media/image15.png>
</file>

<file path=ppt/media/image16.png>
</file>

<file path=ppt/media/image17.png>
</file>

<file path=ppt/media/image18.png>
</file>

<file path=ppt/media/image19.png>
</file>

<file path=ppt/media/image20.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bwMode="ltGray">
      <p:bgRef idx="1001">
        <a:schemeClr val="bg1"/>
      </p:bgRef>
    </p:bg>
    <p:spTree>
      <p:nvGrpSpPr>
        <p:cNvPr id="1" name=""/>
        <p:cNvGrpSpPr/>
        <p:nvPr/>
      </p:nvGrpSpPr>
      <p:grpSpPr>
        <a:xfrm>
          <a:off x="0" y="0"/>
          <a:ext cx="0" cy="0"/>
          <a:chOff x="0" y="0"/>
          <a:chExt cx="0" cy="0"/>
        </a:xfrm>
      </p:grpSpPr>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Arial" panose="020B0604020202020204" pitchFamily="34" charset="0"/>
                <a:cs typeface="Arial" panose="020B0604020202020204" pitchFamily="34" charset="0"/>
              </a:defRPr>
            </a:lvl1pPr>
          </a:lstStyle>
          <a:p>
            <a:fld id="{BFFFB994-B51A-7449-B85A-B64DF9DCCDDC}" type="datetime1">
              <a:rPr lang="en-CA" smtClean="0"/>
              <a:pPr/>
              <a:t>2015-11-04</a:t>
            </a:fld>
            <a:endParaRPr lang="en-US" dirty="0"/>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7" name="Slide Number Placeholder 6"/>
          <p:cNvSpPr>
            <a:spLocks noGrp="1"/>
          </p:cNvSpPr>
          <p:nvPr>
            <p:ph type="sldNum" sz="quarter" idx="5"/>
          </p:nvPr>
        </p:nvSpPr>
        <p:spPr>
          <a:xfrm>
            <a:off x="6172199" y="8685213"/>
            <a:ext cx="684213" cy="457200"/>
          </a:xfrm>
          <a:prstGeom prst="rect">
            <a:avLst/>
          </a:prstGeom>
        </p:spPr>
        <p:txBody>
          <a:bodyPr vert="horz" lIns="91440" tIns="45720" rIns="91440" bIns="45720" rtlCol="0" anchor="b"/>
          <a:lstStyle>
            <a:lvl1pPr algn="r">
              <a:defRPr sz="1200">
                <a:latin typeface="Arial" panose="020B0604020202020204" pitchFamily="34" charset="0"/>
                <a:cs typeface="Arial" panose="020B0604020202020204" pitchFamily="34" charset="0"/>
              </a:defRPr>
            </a:lvl1pPr>
          </a:lstStyle>
          <a:p>
            <a:fld id="{8B263312-38AA-4E1E-B2B5-0F8F122B24FE}" type="slidenum">
              <a:rPr lang="en-US" smtClean="0"/>
              <a:pPr/>
              <a:t>‹#›</a:t>
            </a:fld>
            <a:endParaRPr lang="en-US" dirty="0"/>
          </a:p>
        </p:txBody>
      </p:sp>
      <p:sp>
        <p:nvSpPr>
          <p:cNvPr id="8"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Arial" panose="020B0604020202020204" pitchFamily="34" charset="0"/>
                <a:cs typeface="Arial" panose="020B0604020202020204" pitchFamily="34" charset="0"/>
              </a:defRPr>
            </a:lvl1pPr>
          </a:lstStyle>
          <a:p>
            <a:endParaRPr lang="en-US" dirty="0"/>
          </a:p>
        </p:txBody>
      </p:sp>
      <p:sp>
        <p:nvSpPr>
          <p:cNvPr id="9" name="Footer Placeholder 3"/>
          <p:cNvSpPr>
            <a:spLocks noGrp="1"/>
          </p:cNvSpPr>
          <p:nvPr>
            <p:ph type="ftr" sz="quarter" idx="4"/>
          </p:nvPr>
        </p:nvSpPr>
        <p:spPr>
          <a:xfrm>
            <a:off x="0" y="8685213"/>
            <a:ext cx="6248400" cy="457200"/>
          </a:xfrm>
          <a:prstGeom prst="rect">
            <a:avLst/>
          </a:prstGeom>
        </p:spPr>
        <p:txBody>
          <a:bodyPr vert="horz" lIns="91440" tIns="45720" rIns="91440" bIns="45720" rtlCol="0" anchor="b"/>
          <a:lstStyle>
            <a:lvl1pPr algn="l">
              <a:defRPr sz="1200">
                <a:latin typeface="Arial" panose="020B0604020202020204" pitchFamily="34" charset="0"/>
                <a:cs typeface="Arial" panose="020B0604020202020204" pitchFamily="34" charset="0"/>
              </a:defRPr>
            </a:lvl1pPr>
          </a:lstStyle>
          <a:p>
            <a:endParaRPr lang="en-US" sz="900" dirty="0" smtClean="0">
              <a:solidFill>
                <a:srgbClr val="000000"/>
              </a:solidFill>
            </a:endParaRPr>
          </a:p>
        </p:txBody>
      </p:sp>
    </p:spTree>
    <p:extLst>
      <p:ext uri="{BB962C8B-B14F-4D97-AF65-F5344CB8AC3E}">
        <p14:creationId xmlns:p14="http://schemas.microsoft.com/office/powerpoint/2010/main" val="3124071592"/>
      </p:ext>
    </p:extLst>
  </p:cSld>
  <p:clrMap bg1="lt1" tx1="dk1" bg2="lt2" tx2="dk2" accent1="accent1" accent2="accent2" accent3="accent3" accent4="accent4" accent5="accent5" accent6="accent6" hlink="hlink" folHlink="folHlink"/>
  <p:hf dt="0"/>
  <p:notesStyle>
    <a:lvl1pPr marL="0" algn="l" defTabSz="1219120" rtl="0" eaLnBrk="1" latinLnBrk="0" hangingPunct="1">
      <a:lnSpc>
        <a:spcPct val="90000"/>
      </a:lnSpc>
      <a:spcAft>
        <a:spcPts val="444"/>
      </a:spcAft>
      <a:defRPr sz="1200" kern="1200">
        <a:solidFill>
          <a:schemeClr val="tx1"/>
        </a:solidFill>
        <a:latin typeface="Arial" panose="020B0604020202020204" pitchFamily="34" charset="0"/>
        <a:ea typeface="+mn-ea"/>
        <a:cs typeface="Arial" panose="020B0604020202020204" pitchFamily="34" charset="0"/>
      </a:defRPr>
    </a:lvl1pPr>
    <a:lvl2pPr marL="283968" indent="-141102"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2pPr>
    <a:lvl3pPr marL="437416" indent="-15344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3pPr>
    <a:lvl4pPr marL="643779" indent="-19577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4pPr>
    <a:lvl5pPr marL="820155" indent="-15344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5pPr>
    <a:lvl6pPr marL="3047802" algn="l" defTabSz="1219120" rtl="0" eaLnBrk="1" latinLnBrk="0" hangingPunct="1">
      <a:defRPr sz="1600" kern="1200">
        <a:solidFill>
          <a:schemeClr val="tx1"/>
        </a:solidFill>
        <a:latin typeface="+mn-lt"/>
        <a:ea typeface="+mn-ea"/>
        <a:cs typeface="+mn-cs"/>
      </a:defRPr>
    </a:lvl6pPr>
    <a:lvl7pPr marL="3657362" algn="l" defTabSz="1219120" rtl="0" eaLnBrk="1" latinLnBrk="0" hangingPunct="1">
      <a:defRPr sz="1600" kern="1200">
        <a:solidFill>
          <a:schemeClr val="tx1"/>
        </a:solidFill>
        <a:latin typeface="+mn-lt"/>
        <a:ea typeface="+mn-ea"/>
        <a:cs typeface="+mn-cs"/>
      </a:defRPr>
    </a:lvl7pPr>
    <a:lvl8pPr marL="4266923" algn="l" defTabSz="1219120" rtl="0" eaLnBrk="1" latinLnBrk="0" hangingPunct="1">
      <a:defRPr sz="1600" kern="1200">
        <a:solidFill>
          <a:schemeClr val="tx1"/>
        </a:solidFill>
        <a:latin typeface="+mn-lt"/>
        <a:ea typeface="+mn-ea"/>
        <a:cs typeface="+mn-cs"/>
      </a:defRPr>
    </a:lvl8pPr>
    <a:lvl9pPr marL="4876483" algn="l" defTabSz="1219120" rtl="0" eaLnBrk="1" latinLnBrk="0" hangingPunct="1">
      <a:defRPr sz="16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5887777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a:t>
            </a:r>
            <a:r>
              <a:rPr lang="en-US" baseline="0" dirty="0" smtClean="0"/>
              <a:t> setup recipe now installs everything we currently need on our workstation. </a:t>
            </a:r>
          </a:p>
          <a:p>
            <a:endParaRPr lang="en-US" baseline="0" dirty="0" smtClean="0"/>
          </a:p>
          <a:p>
            <a:r>
              <a:rPr lang="en-US" baseline="0" dirty="0" smtClean="0"/>
              <a:t>But before throw this recipe file into a directory with our other scripts we should look at a concept in Chef called a cookbook.</a:t>
            </a:r>
          </a:p>
          <a:p>
            <a:endParaRPr lang="en-US" baseline="0" dirty="0" smtClean="0"/>
          </a:p>
          <a:p>
            <a:r>
              <a:rPr lang="en-US" baseline="0" dirty="0" smtClean="0"/>
              <a:t>What is a cookbook? How do we create one? Let's ask 'chef'.</a:t>
            </a:r>
          </a:p>
        </p:txBody>
      </p:sp>
      <p:sp>
        <p:nvSpPr>
          <p:cNvPr id="4" name="Slide Number Placeholder 3"/>
          <p:cNvSpPr>
            <a:spLocks noGrp="1"/>
          </p:cNvSpPr>
          <p:nvPr>
            <p:ph type="sldNum" sz="quarter" idx="10"/>
          </p:nvPr>
        </p:nvSpPr>
        <p:spPr/>
        <p:txBody>
          <a:bodyPr/>
          <a:lstStyle/>
          <a:p>
            <a:fld id="{8B263312-38AA-4E1E-B2B5-0F8F122B24FE}" type="slidenum">
              <a:rPr lang="en-US" smtClean="0"/>
              <a:pPr/>
              <a:t>10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14607367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 this context, 'chef' is a command,</a:t>
            </a:r>
            <a:r>
              <a:rPr lang="en-US" baseline="0" dirty="0" smtClean="0"/>
              <a:t> not the company.</a:t>
            </a:r>
          </a:p>
          <a:p>
            <a:endParaRPr lang="en-US" baseline="0" dirty="0" smtClean="0"/>
          </a:p>
          <a:p>
            <a:r>
              <a:rPr lang="en-US" baseline="0" dirty="0" smtClean="0"/>
              <a:t>What's the best way to learn Chef? Use Chef. We want you to literally run '</a:t>
            </a:r>
            <a:r>
              <a:rPr lang="en-US" b="0" baseline="0" dirty="0" smtClean="0"/>
              <a:t>chef'</a:t>
            </a:r>
            <a:r>
              <a:rPr lang="en-US" baseline="0" dirty="0" smtClean="0"/>
              <a:t>.</a:t>
            </a:r>
          </a:p>
          <a:p>
            <a:endParaRPr lang="en-US" baseline="0"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11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89471601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dirty="0" smtClean="0"/>
              <a:t>'chef'</a:t>
            </a:r>
            <a:r>
              <a:rPr lang="en-US" dirty="0" smtClean="0"/>
              <a:t> is a command-line application that does quite a few things. The most important thing to us right now is its ability to generate cookbooks and components.</a:t>
            </a:r>
          </a:p>
          <a:p>
            <a:endParaRPr lang="en-US" dirty="0" smtClean="0"/>
          </a:p>
          <a:p>
            <a:r>
              <a:rPr lang="en-US" dirty="0" smtClean="0"/>
              <a:t>Alright.</a:t>
            </a:r>
            <a:r>
              <a:rPr lang="en-US" baseline="0" dirty="0" smtClean="0"/>
              <a:t> So 'chef' can generate a cookbook. But what is the purpose of a cookbook? That sounds like we should read the documentation.</a:t>
            </a:r>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12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36178138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It's important that you learn to read the Chef documentation. Lets look up cookbooks in Chef's documentation. Visit the docs page on cookbooks and read the first three paragraphs.</a:t>
            </a:r>
          </a:p>
          <a:p>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A cookbook is a structure that contains recipes. It also contains a number of other things--but right now we are most interested in a finding a home for our recipes, giving them a version, and providing a README to help describe them.</a:t>
            </a:r>
          </a:p>
        </p:txBody>
      </p:sp>
      <p:sp>
        <p:nvSpPr>
          <p:cNvPr id="4" name="Slide Number Placeholder 3"/>
          <p:cNvSpPr>
            <a:spLocks noGrp="1"/>
          </p:cNvSpPr>
          <p:nvPr>
            <p:ph type="sldNum" sz="quarter" idx="10"/>
          </p:nvPr>
        </p:nvSpPr>
        <p:spPr/>
        <p:txBody>
          <a:bodyPr/>
          <a:lstStyle/>
          <a:p>
            <a:fld id="{8B263312-38AA-4E1E-B2B5-0F8F122B24FE}" type="slidenum">
              <a:rPr lang="en-US" smtClean="0"/>
              <a:pPr/>
              <a:t>13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8996259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Lets examine the '</a:t>
            </a:r>
            <a:r>
              <a:rPr lang="en-US" b="0" dirty="0" smtClean="0">
                <a:latin typeface="Courier New" panose="02070309020205020404" pitchFamily="49" charset="0"/>
              </a:rPr>
              <a:t>chef generate' </a:t>
            </a:r>
            <a:r>
              <a:rPr lang="en-US" dirty="0" smtClean="0"/>
              <a:t>command. We can</a:t>
            </a:r>
            <a:r>
              <a:rPr lang="en-US" baseline="0" dirty="0" smtClean="0"/>
              <a:t> </a:t>
            </a:r>
            <a:r>
              <a:rPr lang="en-US" dirty="0" smtClean="0"/>
              <a:t>see that the command is capable of generating a large number of different things for us. It looks like if we want to generate a cookbook we're going to need to use 'chef generate cookbook'.</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39975105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Lets ask the 'chef generate cookbook' command for help to see how it is used.</a:t>
            </a:r>
          </a:p>
          <a:p>
            <a:endParaRPr lang="en-US" dirty="0" smtClean="0"/>
          </a:p>
          <a:p>
            <a:r>
              <a:rPr lang="en-US" dirty="0" smtClean="0"/>
              <a:t>To generate a cookbook, all we have to do is provide it with a name.</a:t>
            </a:r>
          </a:p>
          <a:p>
            <a:endParaRPr lang="en-US" dirty="0" smtClean="0"/>
          </a:p>
          <a:p>
            <a:r>
              <a:rPr lang="en-US" baseline="0" dirty="0" smtClean="0"/>
              <a:t>T</a:t>
            </a:r>
            <a:r>
              <a:rPr lang="en-US" dirty="0" smtClean="0"/>
              <a:t>here are two hard things in Computer Science and one of those is giving something a </a:t>
            </a:r>
            <a:r>
              <a:rPr lang="en-US" smtClean="0"/>
              <a:t>name.</a:t>
            </a:r>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55511814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 have you covered. Call the cookbook </a:t>
            </a:r>
            <a:r>
              <a:rPr lang="en-US" i="1" dirty="0" smtClean="0"/>
              <a:t>workstation</a:t>
            </a:r>
            <a:r>
              <a:rPr lang="en-US" dirty="0" smtClean="0"/>
              <a:t>. That's a generic enough name.</a:t>
            </a:r>
          </a:p>
          <a:p>
            <a:endParaRPr lang="en-US" dirty="0" smtClean="0"/>
          </a:p>
          <a:p>
            <a:r>
              <a:rPr lang="en-US" dirty="0" smtClean="0"/>
              <a:t>We want you to use </a:t>
            </a:r>
            <a:r>
              <a:rPr lang="en-US" b="0" dirty="0" smtClean="0"/>
              <a:t>'</a:t>
            </a:r>
            <a:r>
              <a:rPr lang="en-US" b="0" dirty="0" smtClean="0">
                <a:latin typeface="Courier New" panose="02070309020205020404" pitchFamily="49" charset="0"/>
              </a:rPr>
              <a:t>chef generate' </a:t>
            </a:r>
            <a:r>
              <a:rPr lang="en-US" dirty="0" smtClean="0"/>
              <a:t>to generate a cookbook named </a:t>
            </a:r>
            <a:r>
              <a:rPr lang="en-US" i="1" dirty="0" smtClean="0"/>
              <a:t>workstation</a:t>
            </a:r>
            <a:r>
              <a:rPr lang="en-US" dirty="0" smtClean="0"/>
              <a:t>.</a:t>
            </a:r>
          </a:p>
        </p:txBody>
      </p:sp>
      <p:sp>
        <p:nvSpPr>
          <p:cNvPr id="4" name="Slide Number Placeholder 3"/>
          <p:cNvSpPr>
            <a:spLocks noGrp="1"/>
          </p:cNvSpPr>
          <p:nvPr>
            <p:ph type="sldNum" sz="quarter" idx="10"/>
          </p:nvPr>
        </p:nvSpPr>
        <p:spPr/>
        <p:txBody>
          <a:bodyPr/>
          <a:lstStyle/>
          <a:p>
            <a:fld id="{8B263312-38AA-4E1E-B2B5-0F8F122B24FE}" type="slidenum">
              <a:rPr lang="en-US" smtClean="0"/>
              <a:pPr/>
              <a:t>16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00801263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Aren't you curious what's inside it? Lets take a look with the help of the '</a:t>
            </a:r>
            <a:r>
              <a:rPr lang="en-US" b="1" dirty="0" smtClean="0">
                <a:latin typeface="Courier New" panose="02070309020205020404" pitchFamily="49" charset="0"/>
              </a:rPr>
              <a:t>tree'</a:t>
            </a:r>
            <a:r>
              <a:rPr lang="en-US" dirty="0" smtClean="0"/>
              <a:t> command. If we provide '</a:t>
            </a:r>
            <a:r>
              <a:rPr lang="en-US" b="1" dirty="0" smtClean="0">
                <a:latin typeface="Courier New" panose="02070309020205020404" pitchFamily="49" charset="0"/>
              </a:rPr>
              <a:t>tree'</a:t>
            </a:r>
            <a:r>
              <a:rPr lang="en-US" dirty="0" smtClean="0"/>
              <a:t> with a path we will see all the visible files in the specified directory.</a:t>
            </a:r>
          </a:p>
          <a:p>
            <a:endParaRPr lang="en-US" dirty="0" smtClean="0"/>
          </a:p>
          <a:p>
            <a:r>
              <a:rPr lang="en-US" dirty="0" smtClean="0"/>
              <a:t>So the chef cookbook generator created an outline of a cookbook with a number of default files and folders. The first one we'll focus on is the README.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92041219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All cookbooks that </a:t>
            </a:r>
            <a:r>
              <a:rPr lang="en-US" b="0" dirty="0" smtClean="0"/>
              <a:t>'chef' </a:t>
            </a:r>
            <a:r>
              <a:rPr lang="en-US" dirty="0" smtClean="0"/>
              <a:t>will generate for you will include a default README file. The extension </a:t>
            </a:r>
            <a:r>
              <a:rPr lang="en-US" b="0" i="0" dirty="0" smtClean="0">
                <a:latin typeface="Courier New" panose="02070309020205020404" pitchFamily="49" charset="0"/>
              </a:rPr>
              <a:t>.md </a:t>
            </a:r>
            <a:r>
              <a:rPr lang="en-US" dirty="0" smtClean="0"/>
              <a:t>means that the file is a markdown file. </a:t>
            </a:r>
          </a:p>
          <a:p>
            <a:endParaRPr lang="en-US" dirty="0" smtClean="0"/>
          </a:p>
          <a:p>
            <a:r>
              <a:rPr lang="en-US" dirty="0" smtClean="0"/>
              <a:t>Markdown files are text documents that use various punctuation characters to provide formatting. They are meant to be easily readable by humans and can be easily be rendered as HTML or other formats by computers.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943706992"/>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cookbook also has a metadata file.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63517568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sz="1200" kern="1200" dirty="0" smtClean="0">
                <a:solidFill>
                  <a:schemeClr val="tx1"/>
                </a:solidFill>
                <a:effectLst/>
                <a:latin typeface="Arial" panose="020B0604020202020204" pitchFamily="34" charset="0"/>
                <a:ea typeface="+mn-ea"/>
                <a:cs typeface="Arial" panose="020B0604020202020204" pitchFamily="34" charset="0"/>
              </a:rPr>
              <a:t>In this module you will learn how</a:t>
            </a:r>
            <a:r>
              <a:rPr lang="en-US" sz="1200" kern="1200" baseline="0" dirty="0" smtClean="0">
                <a:solidFill>
                  <a:schemeClr val="tx1"/>
                </a:solidFill>
                <a:effectLst/>
                <a:latin typeface="Arial" panose="020B0604020202020204" pitchFamily="34" charset="0"/>
                <a:ea typeface="+mn-ea"/>
                <a:cs typeface="Arial" panose="020B0604020202020204" pitchFamily="34" charset="0"/>
              </a:rPr>
              <a:t> to </a:t>
            </a:r>
            <a:r>
              <a:rPr lang="en-US" sz="1200" kern="1200" dirty="0" smtClean="0">
                <a:solidFill>
                  <a:schemeClr val="tx1"/>
                </a:solidFill>
                <a:effectLst/>
                <a:latin typeface="Arial" panose="020B0604020202020204" pitchFamily="34" charset="0"/>
                <a:ea typeface="+mn-ea"/>
                <a:cs typeface="Arial" panose="020B0604020202020204" pitchFamily="34" charset="0"/>
              </a:rPr>
              <a:t>modify a recipe, use version control,</a:t>
            </a:r>
            <a:r>
              <a:rPr lang="en-US" sz="1200" kern="1200" baseline="0" dirty="0" smtClean="0">
                <a:solidFill>
                  <a:schemeClr val="tx1"/>
                </a:solidFill>
                <a:effectLst/>
                <a:latin typeface="Arial" panose="020B0604020202020204" pitchFamily="34" charset="0"/>
                <a:ea typeface="+mn-ea"/>
                <a:cs typeface="Arial" panose="020B0604020202020204" pitchFamily="34" charset="0"/>
              </a:rPr>
              <a:t> </a:t>
            </a:r>
            <a:r>
              <a:rPr lang="en-US" sz="1200" kern="1200" dirty="0" smtClean="0">
                <a:solidFill>
                  <a:schemeClr val="tx1"/>
                </a:solidFill>
                <a:effectLst/>
                <a:latin typeface="Arial" panose="020B0604020202020204" pitchFamily="34" charset="0"/>
                <a:ea typeface="+mn-ea"/>
                <a:cs typeface="Arial" panose="020B0604020202020204" pitchFamily="34" charset="0"/>
              </a:rPr>
              <a:t>generate a Chef cookbook </a:t>
            </a:r>
            <a:r>
              <a:rPr lang="en-US" sz="1200" kern="1200" smtClean="0">
                <a:solidFill>
                  <a:schemeClr val="tx1"/>
                </a:solidFill>
                <a:effectLst/>
                <a:latin typeface="Arial" panose="020B0604020202020204" pitchFamily="34" charset="0"/>
                <a:ea typeface="+mn-ea"/>
                <a:cs typeface="Arial" panose="020B0604020202020204" pitchFamily="34" charset="0"/>
              </a:rPr>
              <a:t>and define </a:t>
            </a:r>
            <a:r>
              <a:rPr lang="en-US" sz="1200" kern="1200" dirty="0" smtClean="0">
                <a:solidFill>
                  <a:schemeClr val="tx1"/>
                </a:solidFill>
                <a:effectLst/>
                <a:latin typeface="Arial" panose="020B0604020202020204" pitchFamily="34" charset="0"/>
                <a:ea typeface="+mn-ea"/>
                <a:cs typeface="Arial" panose="020B0604020202020204" pitchFamily="34" charset="0"/>
              </a:rPr>
              <a:t>a</a:t>
            </a:r>
            <a:r>
              <a:rPr lang="en-US" sz="1200" kern="1200" baseline="0" dirty="0" smtClean="0">
                <a:solidFill>
                  <a:schemeClr val="tx1"/>
                </a:solidFill>
                <a:effectLst/>
                <a:latin typeface="Arial" panose="020B0604020202020204" pitchFamily="34" charset="0"/>
                <a:ea typeface="+mn-ea"/>
                <a:cs typeface="Arial" panose="020B0604020202020204" pitchFamily="34" charset="0"/>
              </a:rPr>
              <a:t> Chef recipe that sets up a web server.</a:t>
            </a:r>
            <a:endParaRPr lang="en-US" sz="1200" kern="1200" dirty="0" smtClean="0">
              <a:solidFill>
                <a:schemeClr val="tx1"/>
              </a:solidFill>
              <a:effectLst/>
              <a:latin typeface="Arial" panose="020B0604020202020204" pitchFamily="34" charset="0"/>
              <a:ea typeface="+mn-ea"/>
              <a:cs typeface="Arial" panose="020B0604020202020204" pitchFamily="34" charset="0"/>
            </a:endParaRPr>
          </a:p>
        </p:txBody>
      </p:sp>
      <p:sp>
        <p:nvSpPr>
          <p:cNvPr id="4" name="Slide Number Placeholder 3"/>
          <p:cNvSpPr>
            <a:spLocks noGrp="1"/>
          </p:cNvSpPr>
          <p:nvPr>
            <p:ph type="sldNum" sz="quarter" idx="10"/>
          </p:nvPr>
        </p:nvSpPr>
        <p:spPr/>
        <p:txBody>
          <a:bodyPr/>
          <a:lstStyle/>
          <a:p>
            <a:fld id="{8B263312-38AA-4E1E-B2B5-0F8F122B24FE}" type="slidenum">
              <a:rPr lang="en-US" smtClean="0"/>
              <a:pPr/>
              <a:t>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46212261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This is a ruby file that contains its own domain specific language (DSL) for describing the details about the cookbook.</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75515126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If you </a:t>
            </a:r>
            <a:r>
              <a:rPr lang="en-US" b="0" dirty="0" smtClean="0"/>
              <a:t>view</a:t>
            </a:r>
            <a:r>
              <a:rPr lang="en-US" b="1" dirty="0" smtClean="0"/>
              <a:t> </a:t>
            </a:r>
            <a:r>
              <a:rPr lang="en-US" dirty="0" smtClean="0"/>
              <a:t>the contents of your new cookbook's metadata, you'll see a number of details that help describe the cookbook:</a:t>
            </a:r>
          </a:p>
          <a:p>
            <a:endParaRPr lang="en-US" dirty="0" smtClean="0"/>
          </a:p>
          <a:p>
            <a:r>
              <a:rPr lang="en-US" dirty="0" smtClean="0"/>
              <a:t>The name of the cookbook, its maintainer, a way to reach them, how the cookbook is licensed, descriptions, and the cookbook's version number.</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677691184"/>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cookbook also has a folder named </a:t>
            </a:r>
            <a:r>
              <a:rPr lang="en-US" i="1" dirty="0" smtClean="0"/>
              <a:t>recipes</a:t>
            </a:r>
            <a:r>
              <a:rPr lang="en-US" dirty="0" smtClean="0"/>
              <a:t>. This is where we store the recipes in our cookbook. You'll see that the generator created a default recipe in our cookbook. What does it do?</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221767666"/>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Looking at the contents of the default recipe you'll find it's empty except for some ruby comments. </a:t>
            </a:r>
          </a:p>
          <a:p>
            <a:endParaRPr lang="en-US" dirty="0" smtClean="0"/>
          </a:p>
          <a:p>
            <a:r>
              <a:rPr lang="en-US" dirty="0" smtClean="0"/>
              <a:t>A cookbook doesn't have to have a default recipe but most every cookbook has one. It's called </a:t>
            </a:r>
            <a:r>
              <a:rPr lang="en-US" i="1" dirty="0" smtClean="0"/>
              <a:t>default</a:t>
            </a:r>
            <a:r>
              <a:rPr lang="en-US" dirty="0" smtClean="0"/>
              <a:t> because when you think of a cookbook, it is probably the recipe that defines the most common configuration policy.</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829447753"/>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From the</a:t>
            </a:r>
            <a:r>
              <a:rPr lang="en-US" baseline="0" dirty="0" smtClean="0"/>
              <a:t> Home directory, </a:t>
            </a:r>
            <a:r>
              <a:rPr lang="en-US" dirty="0" smtClean="0"/>
              <a:t>move your </a:t>
            </a:r>
            <a:r>
              <a:rPr lang="en-US" dirty="0" err="1" smtClean="0"/>
              <a:t>setup.rb</a:t>
            </a:r>
            <a:r>
              <a:rPr lang="en-US" dirty="0" smtClean="0"/>
              <a:t> recipe to the workstation cookbook and place it alongside our default recipe.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04608344"/>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 that we have our cookbook with its README and version number, it's time to start</a:t>
            </a:r>
            <a:r>
              <a:rPr lang="en-US" baseline="0" dirty="0" smtClean="0"/>
              <a:t> tracking our changes with git.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146073679"/>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Change into the workstation cookbook</a:t>
            </a:r>
            <a:r>
              <a:rPr lang="en-US" baseline="0" dirty="0" smtClean="0"/>
              <a:t> directory.</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732146863"/>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 want </a:t>
            </a:r>
            <a:r>
              <a:rPr lang="en-US" dirty="0" err="1" smtClean="0"/>
              <a:t>git</a:t>
            </a:r>
            <a:r>
              <a:rPr lang="en-US" dirty="0" smtClean="0"/>
              <a:t> to start tracking the entire contents of this folder and any content in the subfolders. To do that with git, you need to execute the command 'git </a:t>
            </a:r>
            <a:r>
              <a:rPr lang="en-US" dirty="0" err="1" smtClean="0"/>
              <a:t>init</a:t>
            </a:r>
            <a:r>
              <a:rPr lang="en-US" dirty="0" smtClean="0"/>
              <a:t>' in the parent directory of the cookbook that you want to start tracking.</a:t>
            </a:r>
          </a:p>
          <a:p>
            <a:endParaRPr lang="en-US" dirty="0" smtClean="0"/>
          </a:p>
          <a:p>
            <a:r>
              <a:rPr lang="en-US" baseline="0" dirty="0" smtClean="0"/>
              <a:t>You will notice that git will say that the repository has been '</a:t>
            </a:r>
            <a:r>
              <a:rPr lang="en-US" dirty="0" smtClean="0"/>
              <a:t>Reinitialized'.</a:t>
            </a:r>
            <a:r>
              <a:rPr lang="en-US" baseline="0" dirty="0" smtClean="0"/>
              <a:t> This is because the chef cookbook generator detected that we have git installed and automatically initialized the cookbook as a git repository.</a:t>
            </a:r>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778693910"/>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 we need to tell </a:t>
            </a:r>
            <a:r>
              <a:rPr lang="en-US" dirty="0" err="1" smtClean="0"/>
              <a:t>git</a:t>
            </a:r>
            <a:r>
              <a:rPr lang="en-US" dirty="0" smtClean="0"/>
              <a:t> which files it should start tracking in source control. In our case, we want to add all the files to the repository and we can do that by executing</a:t>
            </a:r>
            <a:r>
              <a:rPr lang="en-US" baseline="0" dirty="0" smtClean="0"/>
              <a:t> </a:t>
            </a:r>
            <a:r>
              <a:rPr lang="en-US" b="0" baseline="0" dirty="0" smtClean="0"/>
              <a:t>'</a:t>
            </a:r>
            <a:r>
              <a:rPr lang="en-US" b="0" dirty="0" err="1" smtClean="0">
                <a:latin typeface="Courier New" panose="02070309020205020404" pitchFamily="49" charset="0"/>
              </a:rPr>
              <a:t>git</a:t>
            </a:r>
            <a:r>
              <a:rPr lang="en-US" b="0" dirty="0" smtClean="0">
                <a:latin typeface="Courier New" panose="02070309020205020404" pitchFamily="49" charset="0"/>
              </a:rPr>
              <a:t> add .'</a:t>
            </a:r>
            <a:r>
              <a:rPr lang="en-US" b="0" baseline="0" dirty="0" smtClean="0">
                <a:latin typeface="Courier New" panose="02070309020205020404" pitchFamily="49" charset="0"/>
              </a:rPr>
              <a:t> </a:t>
            </a:r>
            <a:r>
              <a:rPr lang="en-US" baseline="0" dirty="0" smtClean="0"/>
              <a:t>(dot).</a:t>
            </a:r>
            <a:endParaRPr lang="en-US" dirty="0" smtClean="0"/>
          </a:p>
          <a:p>
            <a:endParaRPr lang="en-US" dirty="0" smtClean="0"/>
          </a:p>
          <a:p>
            <a:r>
              <a:rPr lang="en-US" dirty="0" smtClean="0"/>
              <a:t>This will place all the files into a staging area.</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122162837"/>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You can think of the staging area as a box in which to put a bunch of items</a:t>
            </a:r>
            <a:r>
              <a:rPr lang="en-US" baseline="0" dirty="0" smtClean="0"/>
              <a:t> -- l</a:t>
            </a:r>
            <a:r>
              <a:rPr lang="en-US" dirty="0" smtClean="0"/>
              <a:t>ike a care package you would send to someone.</a:t>
            </a:r>
          </a:p>
          <a:p>
            <a:endParaRPr lang="en-US" dirty="0" smtClean="0"/>
          </a:p>
          <a:p>
            <a:r>
              <a:rPr lang="en-US" dirty="0" smtClean="0"/>
              <a:t>Staging files means to put them in the box, but don't close it up because you may add a few things, and don't close it up because you</a:t>
            </a:r>
            <a:r>
              <a:rPr lang="en-US" baseline="0" dirty="0" smtClean="0"/>
              <a:t> </a:t>
            </a:r>
            <a:r>
              <a:rPr lang="en-US" dirty="0" smtClean="0"/>
              <a:t>may replace or remove a few things. But put the items in the box because eventually we are going to close that box when it is ready to send it off.</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17834834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Answers:</a:t>
            </a:r>
          </a:p>
          <a:p>
            <a:endParaRPr lang="en-US" dirty="0" smtClean="0"/>
          </a:p>
          <a:p>
            <a:r>
              <a:rPr lang="en-US" dirty="0" smtClean="0"/>
              <a:t>1. The recipe that you put together to setup the workstation proved useful--useful enough to see if the same could be done with a webserver</a:t>
            </a:r>
            <a:r>
              <a:rPr lang="en-US" baseline="0" dirty="0" smtClean="0"/>
              <a:t>. </a:t>
            </a:r>
            <a:r>
              <a:rPr lang="en-US" dirty="0" smtClean="0"/>
              <a:t>It's a package, a file, and a service. Everything you've already completed.</a:t>
            </a:r>
            <a:r>
              <a:rPr lang="en-US" baseline="0" dirty="0" smtClean="0"/>
              <a:t> W</a:t>
            </a:r>
            <a:r>
              <a:rPr lang="en-US" dirty="0" smtClean="0"/>
              <a:t>ell, almost everything.</a:t>
            </a:r>
          </a:p>
          <a:p>
            <a:endParaRPr lang="en-US" dirty="0" smtClean="0"/>
          </a:p>
          <a:p>
            <a:r>
              <a:rPr lang="en-US" dirty="0" smtClean="0"/>
              <a:t>2. Now the request to add version control and a README would definitely make it easier to share the recipes that we create.</a:t>
            </a:r>
            <a:r>
              <a:rPr lang="en-US" baseline="0" dirty="0" smtClean="0"/>
              <a:t> </a:t>
            </a:r>
            <a:r>
              <a:rPr lang="en-US" dirty="0" smtClean="0"/>
              <a:t>Without version control we'd have no way to build this software collaboratively or recover our work.</a:t>
            </a:r>
            <a:r>
              <a:rPr lang="en-US" baseline="0" dirty="0" smtClean="0"/>
              <a:t> </a:t>
            </a:r>
            <a:r>
              <a:rPr lang="en-US" dirty="0" smtClean="0"/>
              <a:t>Without a README no one would know what the recipe even was suppose to do or what it did.</a:t>
            </a:r>
          </a:p>
          <a:p>
            <a:endParaRPr lang="en-US" dirty="0" smtClean="0"/>
          </a:p>
          <a:p>
            <a:r>
              <a:rPr lang="en-US" dirty="0" smtClean="0"/>
              <a:t>3. And yes, before we start creating more recipes and cookbooks, we should choose a versioning </a:t>
            </a:r>
            <a:r>
              <a:rPr lang="en-US" baseline="0" dirty="0" smtClean="0"/>
              <a:t>solution.</a:t>
            </a:r>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768813310"/>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Lets see what changes we have placed in the staging area.</a:t>
            </a:r>
          </a:p>
          <a:p>
            <a:endParaRPr lang="en-US" dirty="0" smtClean="0"/>
          </a:p>
          <a:p>
            <a:r>
              <a:rPr lang="en-US" dirty="0" smtClean="0"/>
              <a:t>Thinking about our care package example, this is like looking inside the box and taking an inventory,</a:t>
            </a:r>
            <a:r>
              <a:rPr lang="en-US" baseline="0" dirty="0" smtClean="0"/>
              <a:t> a</a:t>
            </a:r>
            <a:r>
              <a:rPr lang="en-US" dirty="0" smtClean="0"/>
              <a:t>llowing us to figure out if we need to move more</a:t>
            </a:r>
            <a:r>
              <a:rPr lang="en-US" baseline="0" dirty="0" smtClean="0"/>
              <a:t> things in or remove things we accidently threw in there.</a:t>
            </a:r>
          </a:p>
          <a:p>
            <a:endParaRPr lang="en-US" dirty="0" smtClean="0"/>
          </a:p>
          <a:p>
            <a:r>
              <a:rPr lang="en-US" dirty="0" smtClean="0"/>
              <a:t>Running `</a:t>
            </a:r>
            <a:r>
              <a:rPr lang="en-US" dirty="0" err="1" smtClean="0"/>
              <a:t>git</a:t>
            </a:r>
            <a:r>
              <a:rPr lang="en-US" dirty="0" smtClean="0"/>
              <a:t> status` allows us to see in the box. </a:t>
            </a:r>
            <a:r>
              <a:rPr lang="en-US" dirty="0" err="1" smtClean="0"/>
              <a:t>Git</a:t>
            </a:r>
            <a:r>
              <a:rPr lang="en-US" dirty="0" smtClean="0"/>
              <a:t> reports back to us the changes that will be committed.</a:t>
            </a:r>
          </a:p>
          <a:p>
            <a:endParaRPr lang="en-US" dirty="0" smtClean="0"/>
          </a:p>
          <a:p>
            <a:r>
              <a:rPr lang="en-US" dirty="0" smtClean="0"/>
              <a:t>Instructor Note: </a:t>
            </a:r>
            <a:r>
              <a:rPr lang="en-US" dirty="0" err="1" smtClean="0"/>
              <a:t>Git</a:t>
            </a:r>
            <a:r>
              <a:rPr lang="en-US" dirty="0" smtClean="0"/>
              <a:t> helpfully tries to show you the command you can use to remove an item from that box. This is useful if you want to include all items excepts for one or simply manage everything before you commit.</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719707480"/>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If everything that is staged looks correct, then we are ready to commit the changes.</a:t>
            </a:r>
          </a:p>
          <a:p>
            <a:endParaRPr lang="en-US" dirty="0" smtClean="0"/>
          </a:p>
          <a:p>
            <a:r>
              <a:rPr lang="en-US" dirty="0" smtClean="0"/>
              <a:t>This is like saying we're ready to close the box up.</a:t>
            </a:r>
          </a:p>
          <a:p>
            <a:endParaRPr lang="en-US" dirty="0" smtClean="0"/>
          </a:p>
          <a:p>
            <a:r>
              <a:rPr lang="en-US" dirty="0" smtClean="0"/>
              <a:t>This is done in git with </a:t>
            </a:r>
            <a:r>
              <a:rPr lang="en-US" b="1" dirty="0" smtClean="0"/>
              <a:t>git commit</a:t>
            </a:r>
            <a:r>
              <a:rPr lang="en-US" dirty="0" smtClean="0"/>
              <a:t>. We can optionally provide a message on the command-line and that is done with the </a:t>
            </a:r>
            <a:r>
              <a:rPr lang="en-US" b="1" dirty="0" smtClean="0"/>
              <a:t>-m</a:t>
            </a:r>
            <a:r>
              <a:rPr lang="en-US" dirty="0" smtClean="0"/>
              <a:t> flag and then a string of text that describes that change.</a:t>
            </a:r>
          </a:p>
        </p:txBody>
      </p:sp>
      <p:sp>
        <p:nvSpPr>
          <p:cNvPr id="4" name="Slide Number Placeholder 3"/>
          <p:cNvSpPr>
            <a:spLocks noGrp="1"/>
          </p:cNvSpPr>
          <p:nvPr>
            <p:ph type="sldNum" sz="quarter" idx="10"/>
          </p:nvPr>
        </p:nvSpPr>
        <p:spPr/>
        <p:txBody>
          <a:bodyPr/>
          <a:lstStyle/>
          <a:p>
            <a:fld id="{8B263312-38AA-4E1E-B2B5-0F8F122B24FE}" type="slidenum">
              <a:rPr lang="en-US" smtClean="0"/>
              <a:pPr/>
              <a:t>31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779149663"/>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git</a:t>
            </a:r>
            <a:r>
              <a:rPr lang="en-US" baseline="0" dirty="0" smtClean="0"/>
              <a:t> tracks all our commits, all those closed up boxes, locally on the current system. If we wanted to share those commits with other individuals we would need to push those changes to a central repository where we could collaborate with other members of the team.</a:t>
            </a:r>
          </a:p>
        </p:txBody>
      </p:sp>
      <p:sp>
        <p:nvSpPr>
          <p:cNvPr id="4" name="Slide Number Placeholder 3"/>
          <p:cNvSpPr>
            <a:spLocks noGrp="1"/>
          </p:cNvSpPr>
          <p:nvPr>
            <p:ph type="sldNum" sz="quarter" idx="10"/>
          </p:nvPr>
        </p:nvSpPr>
        <p:spPr/>
        <p:txBody>
          <a:bodyPr/>
          <a:lstStyle/>
          <a:p>
            <a:fld id="{8B263312-38AA-4E1E-B2B5-0F8F122B24FE}" type="slidenum">
              <a:rPr lang="en-US" smtClean="0"/>
              <a:pPr/>
              <a:t>32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148733761"/>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 that we are done adding our workstation cookbook to version control lets return to our home directory.</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653570979"/>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 Here is your</a:t>
            </a:r>
            <a:r>
              <a:rPr lang="en-US" baseline="0" dirty="0" smtClean="0"/>
              <a:t> latest challenge. Deploying a Web Server with Chef.</a:t>
            </a:r>
            <a:endParaRPr lang="en-US" dirty="0" smtClean="0"/>
          </a:p>
          <a:p>
            <a:endParaRPr lang="en-US" dirty="0" smtClean="0"/>
          </a:p>
          <a:p>
            <a:r>
              <a:rPr lang="en-US" dirty="0" smtClean="0"/>
              <a:t>Thinking about all that we have accomplished so far that</a:t>
            </a:r>
            <a:r>
              <a:rPr lang="en-US" baseline="0" dirty="0" smtClean="0"/>
              <a:t> hopefully seems possible. </a:t>
            </a:r>
          </a:p>
          <a:p>
            <a:endParaRPr lang="en-US" dirty="0" smtClean="0"/>
          </a:p>
          <a:p>
            <a:r>
              <a:rPr lang="en-US" dirty="0" smtClean="0"/>
              <a:t>We</a:t>
            </a:r>
            <a:r>
              <a:rPr lang="en-US" baseline="0" dirty="0" smtClean="0"/>
              <a:t> need a cookbook named apache that has a server recipe. Within that server recipe we need to install the appropriate package. Write out an example HTML file, and then start and enable the service.</a:t>
            </a:r>
          </a:p>
          <a:p>
            <a:endParaRPr lang="en-US" baseline="0" dirty="0" smtClean="0"/>
          </a:p>
          <a:p>
            <a:r>
              <a:rPr lang="en-US" baseline="0" dirty="0" smtClean="0"/>
              <a:t>Then we should apply that recipe and make sure the site is up and running by running a command to visit that site.</a:t>
            </a:r>
          </a:p>
          <a:p>
            <a:endParaRPr lang="en-US" dirty="0" smtClean="0"/>
          </a:p>
          <a:p>
            <a:r>
              <a:rPr lang="en-US" dirty="0" smtClean="0"/>
              <a:t>So show me it can be done!</a:t>
            </a:r>
          </a:p>
          <a:p>
            <a:endParaRPr lang="en-US" dirty="0" smtClean="0"/>
          </a:p>
          <a:p>
            <a:r>
              <a:rPr lang="en-US" dirty="0" smtClean="0"/>
              <a:t>Instructor Note: Allow</a:t>
            </a:r>
            <a:r>
              <a:rPr lang="en-US" baseline="0" dirty="0" smtClean="0"/>
              <a:t> 15 minutes to complete this exercise.</a:t>
            </a:r>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34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088244292"/>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From the Chef home directory, run the command </a:t>
            </a:r>
            <a:r>
              <a:rPr lang="en-US" b="0" dirty="0" smtClean="0"/>
              <a:t>'chef generate cookbook apache'. </a:t>
            </a:r>
            <a:r>
              <a:rPr lang="en-US" dirty="0" smtClean="0"/>
              <a:t>This will place the apache cookbook alongside the workstation cookbook.</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585263781"/>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The server recipe,</a:t>
            </a:r>
            <a:r>
              <a:rPr lang="en-US" baseline="0" dirty="0" smtClean="0"/>
              <a:t> found at ~/apache/recipes/</a:t>
            </a:r>
            <a:r>
              <a:rPr lang="en-US" baseline="0" dirty="0" err="1" smtClean="0"/>
              <a:t>server.rb</a:t>
            </a:r>
            <a:r>
              <a:rPr lang="en-US" baseline="0" dirty="0" smtClean="0"/>
              <a:t>, defines the policy:</a:t>
            </a:r>
            <a:endParaRPr lang="en-US" dirty="0" smtClean="0"/>
          </a:p>
          <a:p>
            <a:endParaRPr lang="en-US" dirty="0" smtClean="0"/>
          </a:p>
          <a:p>
            <a:r>
              <a:rPr lang="en-US" dirty="0" smtClean="0"/>
              <a:t>* The package named </a:t>
            </a:r>
            <a:r>
              <a:rPr lang="en-US" b="1" dirty="0" smtClean="0"/>
              <a:t>httpd</a:t>
            </a:r>
            <a:r>
              <a:rPr lang="en-US" dirty="0" smtClean="0"/>
              <a:t> is installed.</a:t>
            </a:r>
          </a:p>
          <a:p>
            <a:endParaRPr lang="en-US" dirty="0" smtClean="0"/>
          </a:p>
          <a:p>
            <a:r>
              <a:rPr lang="en-US" dirty="0" smtClean="0"/>
              <a:t>* The file named '/var/www/html/</a:t>
            </a:r>
            <a:r>
              <a:rPr lang="en-US" dirty="0" err="1" smtClean="0"/>
              <a:t>index.html</a:t>
            </a:r>
            <a:r>
              <a:rPr lang="en-US" dirty="0" smtClean="0"/>
              <a:t>' is created with the content </a:t>
            </a:r>
            <a:r>
              <a:rPr lang="uk-UA" dirty="0" smtClean="0"/>
              <a:t>'</a:t>
            </a:r>
            <a:r>
              <a:rPr lang="en-US" dirty="0" smtClean="0"/>
              <a:t>Hello, world!</a:t>
            </a:r>
            <a:r>
              <a:rPr lang="uk-UA" dirty="0" smtClean="0"/>
              <a:t>'</a:t>
            </a:r>
            <a:endParaRPr lang="en-US" dirty="0" smtClean="0"/>
          </a:p>
          <a:p>
            <a:endParaRPr lang="en-US" dirty="0" smtClean="0"/>
          </a:p>
          <a:p>
            <a:pPr marL="171450" indent="-171450">
              <a:buFontTx/>
              <a:buChar char="•"/>
            </a:pPr>
            <a:r>
              <a:rPr lang="en-US" dirty="0" smtClean="0"/>
              <a:t>The service named </a:t>
            </a:r>
            <a:r>
              <a:rPr lang="en-US" b="1" dirty="0" smtClean="0"/>
              <a:t>httpd</a:t>
            </a:r>
            <a:r>
              <a:rPr lang="en-US" dirty="0" smtClean="0"/>
              <a:t> is started and enabled.</a:t>
            </a:r>
          </a:p>
          <a:p>
            <a:pPr marL="0" indent="0">
              <a:buFontTx/>
              <a:buNone/>
            </a:pPr>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Instructor Note: The service</a:t>
            </a:r>
            <a:r>
              <a:rPr lang="en-US" baseline="0" dirty="0" smtClean="0"/>
              <a:t> action defines two actions within a Ruby array. </a:t>
            </a:r>
            <a:r>
              <a:rPr lang="en-US" dirty="0" smtClean="0"/>
              <a:t>Ruby arrays are ordered, integer-indexed collections of any object. Each element in an array is associated with and referred to by an index.</a:t>
            </a:r>
          </a:p>
          <a:p>
            <a:pPr marL="171450" indent="-171450">
              <a:buFontTx/>
              <a:buChar char="•"/>
            </a:pPr>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36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98102187"/>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When</a:t>
            </a:r>
            <a:r>
              <a:rPr lang="en-US" baseline="0" dirty="0" smtClean="0"/>
              <a:t> a</a:t>
            </a:r>
            <a:r>
              <a:rPr lang="en-US" dirty="0" smtClean="0"/>
              <a:t>pplying the recipe with '</a:t>
            </a:r>
            <a:r>
              <a:rPr lang="en-US" b="1" dirty="0" smtClean="0"/>
              <a:t>chef-apply'</a:t>
            </a:r>
            <a:r>
              <a:rPr lang="en-US" dirty="0" smtClean="0"/>
              <a:t>,</a:t>
            </a:r>
            <a:r>
              <a:rPr lang="en-US" baseline="0" dirty="0" smtClean="0"/>
              <a:t> you</a:t>
            </a:r>
            <a:r>
              <a:rPr lang="en-US" dirty="0" smtClean="0"/>
              <a:t> need to specify the partial path to the recipe file within the apache cookbook's recipe folder.</a:t>
            </a:r>
          </a:p>
          <a:p>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37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835224981"/>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You already setup apache, which is a web server. So verify that the website is available and returns the content we expect to see.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935095707"/>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a:t>
            </a:r>
            <a:r>
              <a:rPr lang="en-US" baseline="0" dirty="0" smtClean="0"/>
              <a:t>, with everything working it is time to add </a:t>
            </a:r>
            <a:r>
              <a:rPr lang="en-US" dirty="0" smtClean="0"/>
              <a:t>the apache cookbook to version control.</a:t>
            </a:r>
          </a:p>
          <a:p>
            <a:endParaRPr lang="en-US" dirty="0" smtClean="0"/>
          </a:p>
          <a:p>
            <a:pPr marL="228600" indent="-228600">
              <a:buFont typeface="+mj-lt"/>
              <a:buAutoNum type="arabicPeriod"/>
            </a:pPr>
            <a:r>
              <a:rPr lang="en-US" dirty="0" smtClean="0"/>
              <a:t>Move into the apache directory.</a:t>
            </a:r>
          </a:p>
          <a:p>
            <a:pPr marL="228600" indent="-228600">
              <a:buFont typeface="+mj-lt"/>
              <a:buAutoNum type="arabicPeriod"/>
            </a:pPr>
            <a:r>
              <a:rPr lang="en-US" dirty="0" smtClean="0"/>
              <a:t>Initialize the cookbook as a git repository.</a:t>
            </a:r>
          </a:p>
          <a:p>
            <a:pPr marL="228600" indent="-228600">
              <a:buFont typeface="+mj-lt"/>
              <a:buAutoNum type="arabicPeriod"/>
            </a:pPr>
            <a:r>
              <a:rPr lang="en-US" dirty="0" smtClean="0"/>
              <a:t>Add all the files within the cookbook.</a:t>
            </a:r>
          </a:p>
          <a:p>
            <a:pPr marL="228600" indent="-228600">
              <a:buFont typeface="+mj-lt"/>
              <a:buAutoNum type="arabicPeriod"/>
            </a:pPr>
            <a:r>
              <a:rPr lang="en-US" dirty="0" smtClean="0"/>
              <a:t>And commit all the files in the staging area.</a:t>
            </a:r>
          </a:p>
          <a:p>
            <a:endParaRPr lang="en-US" dirty="0" smtClean="0"/>
          </a:p>
          <a:p>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95439253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Before we answer that question, let’s talk about collaboration.</a:t>
            </a:r>
            <a:r>
              <a:rPr lang="en-US" baseline="0" dirty="0" smtClean="0"/>
              <a:t> Usually, none of us work in a vacuum, and it’s important that systems are in place to make collaboration easier.  One such system is versioning.  Versioning will make it easier to share the recipes that we create.</a:t>
            </a:r>
          </a:p>
          <a:p>
            <a:endParaRPr lang="en-US" baseline="0" dirty="0" smtClean="0"/>
          </a:p>
          <a:p>
            <a:r>
              <a:rPr lang="en-US" baseline="0" dirty="0" smtClean="0"/>
              <a:t>A versioning system should include:</a:t>
            </a:r>
          </a:p>
          <a:p>
            <a:endParaRPr lang="en-US" baseline="0" dirty="0" smtClean="0"/>
          </a:p>
          <a:p>
            <a:r>
              <a:rPr lang="en-US" baseline="0" dirty="0" smtClean="0"/>
              <a:t>A Central Repository into which all the developers publish their work.</a:t>
            </a:r>
          </a:p>
          <a:p>
            <a:r>
              <a:rPr lang="en-US" baseline="0" dirty="0" smtClean="0"/>
              <a:t>Each revision should be stored as a new version.</a:t>
            </a:r>
          </a:p>
          <a:p>
            <a:r>
              <a:rPr lang="en-US" baseline="0" dirty="0" smtClean="0"/>
              <a:t>For each change, a commit message should be added so that everyone knows what has or has not been changed</a:t>
            </a:r>
            <a:endParaRPr lang="en-US" dirty="0" smtClean="0"/>
          </a:p>
          <a:p>
            <a:endParaRPr lang="en-US" dirty="0" smtClean="0"/>
          </a:p>
          <a:p>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574220305"/>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Answer</a:t>
            </a:r>
            <a:r>
              <a:rPr lang="en-US" baseline="0" dirty="0" smtClean="0"/>
              <a:t> these questions. </a:t>
            </a:r>
          </a:p>
          <a:p>
            <a:endParaRPr lang="en-US" baseline="0" dirty="0" smtClean="0"/>
          </a:p>
          <a:p>
            <a:r>
              <a:rPr lang="en-US" dirty="0" smtClean="0"/>
              <a:t>With your answers, turn to another person and alternate asking each other asking these questions and sharing your answers.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065134726"/>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What questions can we help you answer?</a:t>
            </a:r>
          </a:p>
          <a:p>
            <a:endParaRPr lang="en-US" dirty="0" smtClean="0"/>
          </a:p>
          <a:p>
            <a:r>
              <a:rPr lang="en-US" dirty="0" smtClean="0"/>
              <a:t>General questions or more specifically about cookbooks, versioning and version control.</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157023337"/>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1087185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Lets explore this first option of renaming the file</a:t>
            </a:r>
            <a:r>
              <a:rPr lang="en-US" baseline="0" dirty="0" smtClean="0"/>
              <a:t> by adding </a:t>
            </a:r>
            <a:r>
              <a:rPr lang="en-US" dirty="0" smtClean="0"/>
              <a:t>a quick extension,</a:t>
            </a:r>
            <a:r>
              <a:rPr lang="en-US" baseline="0" dirty="0" smtClean="0"/>
              <a:t> like in the first example shown here.</a:t>
            </a:r>
            <a:r>
              <a:rPr lang="en-US" dirty="0" smtClean="0"/>
              <a:t> In this way we can keep working on the original file as we add more features. As a group lets talk about the pros and cons of using this strategy.</a:t>
            </a:r>
          </a:p>
          <a:p>
            <a:endParaRPr lang="en-US" dirty="0" smtClean="0"/>
          </a:p>
          <a:p>
            <a:r>
              <a:rPr lang="en-US" dirty="0" smtClean="0"/>
              <a:t>So obviously a single backup won't do. We need backups more often as we are going to be iterating quickly. </a:t>
            </a:r>
          </a:p>
          <a:p>
            <a:endParaRPr lang="en-US" dirty="0" smtClean="0"/>
          </a:p>
          <a:p>
            <a:r>
              <a:rPr lang="en-US" dirty="0" smtClean="0"/>
              <a:t>We could use the current date and time down to the minute like in the second</a:t>
            </a:r>
            <a:r>
              <a:rPr lang="en-US" baseline="0" dirty="0" smtClean="0"/>
              <a:t> example</a:t>
            </a:r>
            <a:r>
              <a:rPr lang="en-US" dirty="0" smtClean="0"/>
              <a:t>. As a group lets talk about the pros and cons of using this strategy.</a:t>
            </a:r>
          </a:p>
          <a:p>
            <a:endParaRPr lang="en-US" dirty="0" smtClean="0"/>
          </a:p>
          <a:p>
            <a:r>
              <a:rPr lang="en-US" dirty="0" smtClean="0"/>
              <a:t>Would adding the user's name to the end of the file, like in the third example, solve the problems we are facing with other choices?</a:t>
            </a:r>
            <a:r>
              <a:rPr lang="en-US" baseline="0" dirty="0" smtClean="0"/>
              <a:t> </a:t>
            </a:r>
            <a:r>
              <a:rPr lang="en-US" dirty="0" smtClean="0"/>
              <a:t>Again what are the pros and cons of this new approach?</a:t>
            </a:r>
          </a:p>
          <a:p>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96721201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How about we use git?</a:t>
            </a:r>
          </a:p>
          <a:p>
            <a:endParaRPr lang="en-US" dirty="0" smtClean="0"/>
          </a:p>
          <a:p>
            <a:r>
              <a:rPr lang="en-US" dirty="0" smtClean="0"/>
              <a:t>What are the pros and cons of this approach?</a:t>
            </a:r>
          </a:p>
          <a:p>
            <a:endParaRPr lang="en-US" dirty="0" smtClean="0"/>
          </a:p>
          <a:p>
            <a:r>
              <a:rPr lang="en-US" dirty="0" smtClean="0"/>
              <a:t>For the rest of this course we will be using git.</a:t>
            </a:r>
            <a:r>
              <a:rPr lang="en-US" baseline="0" dirty="0" smtClean="0"/>
              <a:t> This may not be the version control software you use on your teams or within your organization and that is alright. Our use of git within this course is used solely to demonstrate the use of version control when developing Chef code. When you develop with Chef you are welcome to use the version control system of your choice.</a:t>
            </a:r>
          </a:p>
          <a:p>
            <a:endParaRPr lang="en-US" baseline="0" dirty="0" smtClean="0"/>
          </a:p>
          <a:p>
            <a:r>
              <a:rPr lang="en-US" baseline="0" dirty="0" smtClean="0"/>
              <a:t>Instructor Note: It is not important that the learners understand and learn all of git during this course. It is more important that the learners understand when and where to use version control to save their work. This is about training them on making changes, testing, and then committing their work. Version control is an instrumental piece of the workflow when you adopt Infrastructure as code. There are some benefits of learning and using git because Chef uses git and GitHub to do almost all development of Chef. The majority of the Chef community uses git and GitHub.</a:t>
            </a:r>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22978478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Is git installed? Do we know if it will be installed with every new instance that is setup?</a:t>
            </a:r>
          </a:p>
          <a:p>
            <a:endParaRPr lang="en-US" dirty="0" smtClean="0"/>
          </a:p>
          <a:p>
            <a:r>
              <a:rPr lang="en-US" dirty="0" smtClean="0"/>
              <a:t>It sounds like we need the tool now to store our cookbook but we also want to define a policy that git is installed on all of our workstations.</a:t>
            </a:r>
            <a:r>
              <a:rPr lang="en-US" baseline="0" dirty="0" smtClean="0"/>
              <a:t> Update the setup recipe to define the new policy and apply the setup recipe again.</a:t>
            </a:r>
            <a:endParaRPr lang="en-US" dirty="0" smtClean="0"/>
          </a:p>
          <a:p>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Instructor Note: Allow 5 minutes to complete this exercise.</a:t>
            </a:r>
          </a:p>
          <a:p>
            <a:endParaRPr lang="en-US" dirty="0" smtClean="0"/>
          </a:p>
          <a:p>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10370981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 typeface="+mj-lt"/>
              <a:buNone/>
            </a:pPr>
            <a:r>
              <a:rPr lang="en-US" dirty="0" smtClean="0"/>
              <a:t>We add a package resource named 'git' to the setup recipe within our setup recipe</a:t>
            </a:r>
            <a:r>
              <a:rPr lang="en-US" baseline="0" dirty="0" smtClean="0"/>
              <a: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48920235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 typeface="+mj-lt"/>
              <a:buNone/>
              <a:tabLst/>
              <a:defRPr/>
            </a:pPr>
            <a:r>
              <a:rPr lang="en-US" baseline="0" dirty="0" smtClean="0"/>
              <a:t>Then we use chef-apply to apply our recipe.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520913448"/>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1.xml"/></Relationships>
</file>

<file path=ppt/slideLayouts/_rels/slideLayout11.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2.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3.xml"/></Relationships>
</file>

<file path=ppt/slideLayouts/_rels/slideLayout14.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4.xml"/></Relationships>
</file>

<file path=ppt/slideLayouts/_rels/slideLayout15.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5.xml"/></Relationships>
</file>

<file path=ppt/slideLayouts/_rels/slideLayout16.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6.xml"/></Relationships>
</file>

<file path=ppt/slideLayouts/_rels/slideLayout17.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7.xml"/></Relationships>
</file>

<file path=ppt/slideLayouts/_rels/slideLayout18.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8.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3" Type="http://schemas.openxmlformats.org/officeDocument/2006/relationships/image" Target="../media/image11.emf"/><Relationship Id="rId2" Type="http://schemas.openxmlformats.org/officeDocument/2006/relationships/slideMaster" Target="../slideMasters/slideMaster1.xml"/><Relationship Id="rId1" Type="http://schemas.openxmlformats.org/officeDocument/2006/relationships/themeOverride" Target="../theme/themeOverride9.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10.xml"/></Relationships>
</file>

<file path=ppt/slideLayouts/_rels/slideLayout24.xml.rels><?xml version="1.0" encoding="UTF-8" standalone="yes"?>
<Relationships xmlns="http://schemas.openxmlformats.org/package/2006/relationships"><Relationship Id="rId3" Type="http://schemas.openxmlformats.org/officeDocument/2006/relationships/image" Target="../media/image13.emf"/><Relationship Id="rId2" Type="http://schemas.openxmlformats.org/officeDocument/2006/relationships/slideMaster" Target="../slideMasters/slideMaster1.xml"/><Relationship Id="rId1" Type="http://schemas.openxmlformats.org/officeDocument/2006/relationships/themeOverride" Target="../theme/themeOverride11.xml"/></Relationships>
</file>

<file path=ppt/slideLayouts/_rels/slideLayout25.xml.rels><?xml version="1.0" encoding="UTF-8" standalone="yes"?>
<Relationships xmlns="http://schemas.openxmlformats.org/package/2006/relationships"><Relationship Id="rId3" Type="http://schemas.openxmlformats.org/officeDocument/2006/relationships/image" Target="../media/image14.emf"/><Relationship Id="rId2" Type="http://schemas.openxmlformats.org/officeDocument/2006/relationships/slideMaster" Target="../slideMasters/slideMaster1.xml"/><Relationship Id="rId1" Type="http://schemas.openxmlformats.org/officeDocument/2006/relationships/themeOverride" Target="../theme/themeOverride12.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7.emf"/><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ustom Layout">
    <p:bg>
      <p:bgPr>
        <a:gradFill>
          <a:gsLst>
            <a:gs pos="0">
              <a:schemeClr val="bg1"/>
            </a:gs>
            <a:gs pos="100000">
              <a:schemeClr val="bg2"/>
            </a:gs>
          </a:gsLst>
          <a:lin ang="5400000" scaled="1"/>
        </a:gradFill>
        <a:effectLst/>
      </p:bgPr>
    </p:bg>
    <p:spTree>
      <p:nvGrpSpPr>
        <p:cNvPr id="1" name=""/>
        <p:cNvGrpSpPr/>
        <p:nvPr/>
      </p:nvGrpSpPr>
      <p:grpSpPr>
        <a:xfrm>
          <a:off x="0" y="0"/>
          <a:ext cx="0" cy="0"/>
          <a:chOff x="0" y="0"/>
          <a:chExt cx="0" cy="0"/>
        </a:xfrm>
      </p:grpSpPr>
      <p:cxnSp>
        <p:nvCxnSpPr>
          <p:cNvPr id="7" name="Straight Connector 6"/>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pic>
        <p:nvPicPr>
          <p:cNvPr id="8" name="Picture 7"/>
          <p:cNvPicPr>
            <a:picLocks noChangeAspect="1"/>
          </p:cNvPicPr>
          <p:nvPr userDrawn="1"/>
        </p:nvPicPr>
        <p:blipFill>
          <a:blip r:embed="rId2"/>
          <a:stretch>
            <a:fillRect/>
          </a:stretch>
        </p:blipFill>
        <p:spPr>
          <a:xfrm>
            <a:off x="15153684" y="322703"/>
            <a:ext cx="782233" cy="793251"/>
          </a:xfrm>
          <a:prstGeom prst="rect">
            <a:avLst/>
          </a:prstGeom>
        </p:spPr>
      </p:pic>
      <p:sp>
        <p:nvSpPr>
          <p:cNvPr id="13" name="Title 12"/>
          <p:cNvSpPr>
            <a:spLocks noGrp="1"/>
          </p:cNvSpPr>
          <p:nvPr>
            <p:ph type="title"/>
          </p:nvPr>
        </p:nvSpPr>
        <p:spPr/>
        <p:txBody>
          <a:bodyPr/>
          <a:lstStyle/>
          <a:p>
            <a:r>
              <a:rPr lang="en-US" dirty="0" smtClean="0"/>
              <a:t>Click to edit Master title style</a:t>
            </a:r>
            <a:endParaRPr lang="en-US" dirty="0"/>
          </a:p>
        </p:txBody>
      </p:sp>
      <p:sp>
        <p:nvSpPr>
          <p:cNvPr id="18"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9"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Holder 6"/>
          <p:cNvSpPr txBox="1">
            <a:spLocks/>
          </p:cNvSpPr>
          <p:nvPr userDrawn="1"/>
        </p:nvSpPr>
        <p:spPr>
          <a:xfrm>
            <a:off x="10651999" y="11582401"/>
            <a:ext cx="321733" cy="656591"/>
          </a:xfrm>
          <a:prstGeom prst="rect">
            <a:avLst/>
          </a:prstGeom>
        </p:spPr>
        <p:txBody>
          <a:bodyPr vert="horz" lIns="0" tIns="0" rIns="0" bIns="0" rtlCol="0" anchor="ctr"/>
          <a:lstStyle>
            <a:defPPr>
              <a:defRPr lang="en-US"/>
            </a:defPPr>
            <a:lvl1pPr marL="0" algn="r" defTabSz="914363" rtl="0" eaLnBrk="1" latinLnBrk="0" hangingPunct="1">
              <a:defRPr sz="1600" b="0" i="0" kern="1200">
                <a:solidFill>
                  <a:schemeClr val="tx1"/>
                </a:solidFill>
                <a:latin typeface="Gill Sans MT"/>
                <a:ea typeface="+mn-ea"/>
                <a:cs typeface="Gill Sans MT"/>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marL="33866"/>
            <a:fld id="{81D60167-4931-47E6-BA6A-407CBD079E47}" type="slidenum">
              <a:rPr lang="en-US" sz="2133" smtClean="0"/>
              <a:pPr marL="33866"/>
              <a:t>‹#›</a:t>
            </a:fld>
            <a:endParaRPr lang="en-US" sz="2133" dirty="0"/>
          </a:p>
        </p:txBody>
      </p:sp>
      <p:sp>
        <p:nvSpPr>
          <p:cNvPr id="12" name="object 41"/>
          <p:cNvSpPr txBox="1">
            <a:spLocks/>
          </p:cNvSpPr>
          <p:nvPr userDrawn="1"/>
        </p:nvSpPr>
        <p:spPr>
          <a:xfrm>
            <a:off x="10430933" y="11582401"/>
            <a:ext cx="711200" cy="328231"/>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2133" dirty="0" smtClean="0"/>
              <a:t>1-</a:t>
            </a:r>
            <a:endParaRPr lang="en-US" sz="2133" dirty="0"/>
          </a:p>
        </p:txBody>
      </p:sp>
      <p:sp>
        <p:nvSpPr>
          <p:cNvPr id="15"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3-</a:t>
            </a:r>
            <a:endParaRPr lang="en-US" sz="1867" b="0" dirty="0">
              <a:solidFill>
                <a:srgbClr val="7D868C"/>
              </a:solidFill>
              <a:latin typeface="+mn-lt"/>
              <a:cs typeface="Arial" panose="020B0604020202020204" pitchFamily="34" charset="0"/>
            </a:endParaRPr>
          </a:p>
        </p:txBody>
      </p:sp>
      <p:sp>
        <p:nvSpPr>
          <p:cNvPr id="17" name="Text Placeholder 4"/>
          <p:cNvSpPr>
            <a:spLocks noGrp="1"/>
          </p:cNvSpPr>
          <p:nvPr>
            <p:ph type="body" sz="quarter" idx="12"/>
          </p:nvPr>
        </p:nvSpPr>
        <p:spPr>
          <a:xfrm>
            <a:off x="677333" y="1856198"/>
            <a:ext cx="14898624" cy="5345953"/>
          </a:xfrm>
        </p:spPr>
        <p:txBody>
          <a:bodyPr>
            <a:noAutofit/>
          </a:bodyPr>
          <a:lstStyle>
            <a:lvl1pPr>
              <a:spcAft>
                <a:spcPts val="800"/>
              </a:spcAft>
              <a:defRPr baseline="0">
                <a:solidFill>
                  <a:schemeClr val="accent3">
                    <a:lumMod val="50000"/>
                  </a:schemeClr>
                </a:solidFill>
              </a:defRPr>
            </a:lvl1pPr>
            <a:lvl2pPr>
              <a:spcAft>
                <a:spcPts val="800"/>
              </a:spcAft>
              <a:defRPr baseline="0">
                <a:solidFill>
                  <a:schemeClr val="accent3">
                    <a:lumMod val="50000"/>
                  </a:schemeClr>
                </a:solidFill>
              </a:defRPr>
            </a:lvl2pPr>
            <a:lvl3pPr>
              <a:spcAft>
                <a:spcPts val="800"/>
              </a:spcAft>
              <a:defRPr baseline="0">
                <a:solidFill>
                  <a:schemeClr val="accent3">
                    <a:lumMod val="50000"/>
                  </a:schemeClr>
                </a:solidFill>
              </a:defRPr>
            </a:lvl3pPr>
            <a:lvl4pPr>
              <a:spcAft>
                <a:spcPts val="800"/>
              </a:spcAft>
              <a:defRPr baseline="0">
                <a:solidFill>
                  <a:schemeClr val="accent3">
                    <a:lumMod val="50000"/>
                  </a:schemeClr>
                </a:solidFill>
              </a:defRPr>
            </a:lvl4pPr>
            <a:lvl5pPr>
              <a:spcAft>
                <a:spcPts val="800"/>
              </a:spcAft>
              <a:defRPr baseline="0">
                <a:solidFill>
                  <a:schemeClr val="accent3">
                    <a:lumMod val="50000"/>
                  </a:schemeClr>
                </a:soli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38701081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Problem and Success">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7"/>
            <a:ext cx="7310968" cy="706938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20" tIns="121920" rIns="121920" bIns="121920"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20" tIns="121920" rIns="121920" bIns="121920" rtlCol="0">
            <a:normAutofit/>
          </a:bodyPr>
          <a:lstStyle/>
          <a:p>
            <a:endParaRPr lang="en-US" sz="3200" dirty="0" smtClean="0"/>
          </a:p>
        </p:txBody>
      </p:sp>
      <p:sp>
        <p:nvSpPr>
          <p:cNvPr id="12" name="Title 1"/>
          <p:cNvSpPr txBox="1">
            <a:spLocks/>
          </p:cNvSpPr>
          <p:nvPr userDrawn="1"/>
        </p:nvSpPr>
        <p:spPr bwMode="white">
          <a:xfrm>
            <a:off x="8236089" y="312660"/>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867" dirty="0" smtClean="0"/>
              <a:t>Success</a:t>
            </a:r>
            <a:endParaRPr lang="en-US" sz="5867" dirty="0"/>
          </a:p>
        </p:txBody>
      </p:sp>
      <p:sp>
        <p:nvSpPr>
          <p:cNvPr id="13" name="Title 1"/>
          <p:cNvSpPr txBox="1">
            <a:spLocks/>
          </p:cNvSpPr>
          <p:nvPr userDrawn="1"/>
        </p:nvSpPr>
        <p:spPr bwMode="white">
          <a:xfrm>
            <a:off x="622767" y="312660"/>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867" dirty="0" smtClean="0"/>
              <a:t>Problem</a:t>
            </a:r>
            <a:endParaRPr lang="en-US" sz="5867" dirty="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3" y="1179742"/>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50607295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mparison">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7"/>
            <a:ext cx="7310968" cy="706938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20" tIns="121920" rIns="121920" bIns="121920"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20" tIns="121920" rIns="121920" bIns="121920" rtlCol="0">
            <a:normAutofit/>
          </a:bodyPr>
          <a:lstStyle/>
          <a:p>
            <a:endParaRPr lang="en-US" sz="3200" dirty="0" smtClean="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3" y="1179742"/>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
        <p:nvSpPr>
          <p:cNvPr id="15" name="Text Placeholder 14"/>
          <p:cNvSpPr>
            <a:spLocks noGrp="1"/>
          </p:cNvSpPr>
          <p:nvPr>
            <p:ph type="body" sz="quarter" idx="15" hasCustomPrompt="1"/>
          </p:nvPr>
        </p:nvSpPr>
        <p:spPr>
          <a:xfrm>
            <a:off x="593330" y="268017"/>
            <a:ext cx="7376583" cy="836083"/>
          </a:xfrm>
        </p:spPr>
        <p:txBody>
          <a:bodyPr anchor="ctr">
            <a:noAutofit/>
          </a:bodyPr>
          <a:lstStyle>
            <a:lvl1pPr marL="0" indent="0" algn="ctr">
              <a:buFontTx/>
              <a:buNone/>
              <a:defRPr sz="5867" b="1" i="0" baseline="0">
                <a:solidFill>
                  <a:schemeClr val="accent1"/>
                </a:solidFill>
              </a:defRPr>
            </a:lvl1pPr>
          </a:lstStyle>
          <a:p>
            <a:pPr lvl="0"/>
            <a:r>
              <a:rPr lang="en-US" dirty="0" smtClean="0"/>
              <a:t>Pros</a:t>
            </a:r>
            <a:endParaRPr lang="en-US" dirty="0"/>
          </a:p>
        </p:txBody>
      </p:sp>
      <p:sp>
        <p:nvSpPr>
          <p:cNvPr id="19" name="Text Placeholder 14"/>
          <p:cNvSpPr>
            <a:spLocks noGrp="1"/>
          </p:cNvSpPr>
          <p:nvPr>
            <p:ph type="body" sz="quarter" idx="16" hasCustomPrompt="1"/>
          </p:nvPr>
        </p:nvSpPr>
        <p:spPr>
          <a:xfrm>
            <a:off x="8204722" y="259541"/>
            <a:ext cx="7376583" cy="836083"/>
          </a:xfrm>
        </p:spPr>
        <p:txBody>
          <a:bodyPr anchor="ctr">
            <a:noAutofit/>
          </a:bodyPr>
          <a:lstStyle>
            <a:lvl1pPr marL="0" indent="0" algn="ctr">
              <a:buFontTx/>
              <a:buNone/>
              <a:defRPr sz="5867" b="1" i="0" baseline="0">
                <a:solidFill>
                  <a:schemeClr val="accent1"/>
                </a:solidFill>
              </a:defRPr>
            </a:lvl1pPr>
          </a:lstStyle>
          <a:p>
            <a:pPr lvl="0"/>
            <a:r>
              <a:rPr lang="en-US" dirty="0" smtClean="0"/>
              <a:t>Cons</a:t>
            </a:r>
            <a:endParaRPr lang="en-US" dirty="0"/>
          </a:p>
        </p:txBody>
      </p:sp>
    </p:spTree>
    <p:extLst>
      <p:ext uri="{BB962C8B-B14F-4D97-AF65-F5344CB8AC3E}">
        <p14:creationId xmlns:p14="http://schemas.microsoft.com/office/powerpoint/2010/main" val="359970619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Discussion">
    <p:spTree>
      <p:nvGrpSpPr>
        <p:cNvPr id="1" name=""/>
        <p:cNvGrpSpPr/>
        <p:nvPr/>
      </p:nvGrpSpPr>
      <p:grpSpPr>
        <a:xfrm>
          <a:off x="0" y="0"/>
          <a:ext cx="0" cy="0"/>
          <a:chOff x="0" y="0"/>
          <a:chExt cx="0" cy="0"/>
        </a:xfrm>
      </p:grpSpPr>
      <p:sp>
        <p:nvSpPr>
          <p:cNvPr id="8" name="Rectangle 7"/>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9" name="TextBox 8"/>
          <p:cNvSpPr txBox="1"/>
          <p:nvPr userDrawn="1"/>
        </p:nvSpPr>
        <p:spPr bwMode="white">
          <a:xfrm>
            <a:off x="136959" y="488145"/>
            <a:ext cx="15028044"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pic>
        <p:nvPicPr>
          <p:cNvPr id="2" name="Picture 1"/>
          <p:cNvPicPr>
            <a:picLocks noChangeAspect="1"/>
          </p:cNvPicPr>
          <p:nvPr userDrawn="1"/>
        </p:nvPicPr>
        <p:blipFill>
          <a:blip r:embed="rId2"/>
          <a:stretch>
            <a:fillRect/>
          </a:stretch>
        </p:blipFill>
        <p:spPr>
          <a:xfrm>
            <a:off x="13074555" y="318790"/>
            <a:ext cx="2815920" cy="2190160"/>
          </a:xfrm>
          <a:prstGeom prst="rect">
            <a:avLst/>
          </a:prstGeom>
        </p:spPr>
      </p:pic>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Discussion</a:t>
            </a:r>
            <a:endParaRPr lang="en-US" dirty="0"/>
          </a:p>
        </p:txBody>
      </p:sp>
      <p:sp>
        <p:nvSpPr>
          <p:cNvPr id="7" name="Subtitle 2"/>
          <p:cNvSpPr>
            <a:spLocks noGrp="1"/>
          </p:cNvSpPr>
          <p:nvPr>
            <p:ph type="subTitle" idx="1" hasCustomPrompt="1"/>
          </p:nvPr>
        </p:nvSpPr>
        <p:spPr bwMode="white">
          <a:xfrm>
            <a:off x="3013753" y="3505071"/>
            <a:ext cx="10974132" cy="2544287"/>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About what …</a:t>
            </a:r>
          </a:p>
          <a:p>
            <a:r>
              <a:rPr lang="en-US" dirty="0" smtClean="0"/>
              <a:t>About this …</a:t>
            </a:r>
          </a:p>
          <a:p>
            <a:r>
              <a:rPr lang="en-US" dirty="0" smtClean="0"/>
              <a:t>Something about …</a:t>
            </a:r>
          </a:p>
          <a:p>
            <a:r>
              <a:rPr lang="en-US" dirty="0" smtClean="0"/>
              <a:t>And maybe another about?</a:t>
            </a:r>
          </a:p>
        </p:txBody>
      </p:sp>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2-</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4101973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Docs Sit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5" name="Text Placeholder 4"/>
          <p:cNvSpPr>
            <a:spLocks noGrp="1"/>
          </p:cNvSpPr>
          <p:nvPr>
            <p:ph type="body" sz="quarter" idx="11" hasCustomPrompt="1"/>
          </p:nvPr>
        </p:nvSpPr>
        <p:spPr>
          <a:xfrm>
            <a:off x="1211227" y="1337150"/>
            <a:ext cx="14332405" cy="566391"/>
          </a:xfrm>
          <a:ln>
            <a:noFill/>
          </a:ln>
        </p:spPr>
        <p:style>
          <a:lnRef idx="2">
            <a:schemeClr val="accent1"/>
          </a:lnRef>
          <a:fillRef idx="1">
            <a:schemeClr val="lt1"/>
          </a:fillRef>
          <a:effectRef idx="0">
            <a:schemeClr val="accent1"/>
          </a:effectRef>
          <a:fontRef idx="none"/>
        </p:style>
        <p:txBody>
          <a:bodyPr lIns="91440" tIns="0" bIns="0" anchor="ctr" anchorCtr="0">
            <a:normAutofit/>
          </a:bodyPr>
          <a:lstStyle>
            <a:lvl1pPr marL="0" indent="0">
              <a:buNone/>
              <a:defRPr sz="4267">
                <a:solidFill>
                  <a:srgbClr val="3E4346"/>
                </a:solidFill>
                <a:latin typeface="Courier New" panose="02070309020205020404" pitchFamily="49" charset="0"/>
                <a:cs typeface="Courier New" panose="02070309020205020404" pitchFamily="49" charset="0"/>
              </a:defRPr>
            </a:lvl1pPr>
          </a:lstStyle>
          <a:p>
            <a:pPr lvl="0"/>
            <a:r>
              <a:rPr lang="en-US" dirty="0" smtClean="0"/>
              <a:t>https://</a:t>
            </a:r>
            <a:r>
              <a:rPr lang="en-US" dirty="0" err="1" smtClean="0"/>
              <a:t>docs.chef.io</a:t>
            </a:r>
            <a:r>
              <a:rPr lang="en-US" dirty="0" smtClean="0"/>
              <a:t>/chef/</a:t>
            </a:r>
            <a:r>
              <a:rPr lang="en-US" dirty="0" err="1" smtClean="0"/>
              <a:t>resources.html</a:t>
            </a:r>
            <a:endParaRPr lang="en-US" dirty="0"/>
          </a:p>
        </p:txBody>
      </p:sp>
      <p:sp>
        <p:nvSpPr>
          <p:cNvPr id="15" name="Picture Placeholder 14"/>
          <p:cNvSpPr>
            <a:spLocks noGrp="1"/>
          </p:cNvSpPr>
          <p:nvPr>
            <p:ph type="pic" sz="quarter" idx="12"/>
          </p:nvPr>
        </p:nvSpPr>
        <p:spPr>
          <a:xfrm>
            <a:off x="1211096" y="2099733"/>
            <a:ext cx="14350936" cy="6334287"/>
          </a:xfrm>
        </p:spPr>
        <p:txBody>
          <a:bodyPr/>
          <a:lstStyle/>
          <a:p>
            <a:r>
              <a:rPr lang="en-US" dirty="0" smtClean="0"/>
              <a:t>Drag picture to placeholder or click icon to add</a:t>
            </a:r>
            <a:endParaRPr lang="en-US" dirty="0"/>
          </a:p>
        </p:txBody>
      </p:sp>
      <p:sp>
        <p:nvSpPr>
          <p:cNvPr id="2" name="Title 1"/>
          <p:cNvSpPr>
            <a:spLocks noGrp="1"/>
          </p:cNvSpPr>
          <p:nvPr>
            <p:ph type="title" hasCustomPrompt="1"/>
          </p:nvPr>
        </p:nvSpPr>
        <p:spPr>
          <a:xfrm>
            <a:off x="1207721" y="304800"/>
            <a:ext cx="14337079" cy="827577"/>
          </a:xfrm>
        </p:spPr>
        <p:txBody>
          <a:bodyPr/>
          <a:lstStyle>
            <a:lvl1pPr>
              <a:defRPr sz="5867" baseline="0"/>
            </a:lvl1pPr>
          </a:lstStyle>
          <a:p>
            <a:r>
              <a:rPr lang="en-US" dirty="0" smtClean="0"/>
              <a:t>Documentation</a:t>
            </a:r>
            <a:endParaRPr lang="en-US" dirty="0"/>
          </a:p>
        </p:txBody>
      </p:sp>
      <p:sp>
        <p:nvSpPr>
          <p:cNvPr id="13" name="TextBox 12"/>
          <p:cNvSpPr txBox="1"/>
          <p:nvPr userDrawn="1"/>
        </p:nvSpPr>
        <p:spPr bwMode="white">
          <a:xfrm>
            <a:off x="11234895" y="-1165188"/>
            <a:ext cx="1219200" cy="1219200"/>
          </a:xfrm>
          <a:prstGeom prst="rect">
            <a:avLst/>
          </a:prstGeom>
        </p:spPr>
        <p:txBody>
          <a:bodyPr vert="horz" wrap="none" lIns="121920" tIns="121920" rIns="121920" bIns="121920" rtlCol="0">
            <a:normAutofit/>
          </a:bodyPr>
          <a:lstStyle/>
          <a:p>
            <a:endParaRPr lang="en-US" sz="3200" dirty="0" smtClean="0"/>
          </a:p>
        </p:txBody>
      </p:sp>
    </p:spTree>
    <p:extLst>
      <p:ext uri="{BB962C8B-B14F-4D97-AF65-F5344CB8AC3E}">
        <p14:creationId xmlns:p14="http://schemas.microsoft.com/office/powerpoint/2010/main" val="353516220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Cod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Code</a:t>
            </a:r>
            <a:endParaRPr lang="en-US" dirty="0"/>
          </a:p>
        </p:txBody>
      </p:sp>
      <p:sp>
        <p:nvSpPr>
          <p:cNvPr id="16" name="Content Placeholder 3"/>
          <p:cNvSpPr>
            <a:spLocks noGrp="1"/>
          </p:cNvSpPr>
          <p:nvPr>
            <p:ph sz="quarter" idx="10" hasCustomPrompt="1"/>
          </p:nvPr>
        </p:nvSpPr>
        <p:spPr>
          <a:xfrm>
            <a:off x="609914" y="1348277"/>
            <a:ext cx="14934884" cy="7064204"/>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14" name="Text Placeholder 13"/>
          <p:cNvSpPr>
            <a:spLocks noGrp="1"/>
          </p:cNvSpPr>
          <p:nvPr>
            <p:ph type="body" sz="quarter" idx="11" hasCustomPrompt="1"/>
          </p:nvPr>
        </p:nvSpPr>
        <p:spPr>
          <a:xfrm>
            <a:off x="610834" y="2775887"/>
            <a:ext cx="14925911"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7" name="Text Placeholder 13"/>
          <p:cNvSpPr>
            <a:spLocks noGrp="1"/>
          </p:cNvSpPr>
          <p:nvPr>
            <p:ph type="body" sz="quarter" idx="12" hasCustomPrompt="1"/>
          </p:nvPr>
        </p:nvSpPr>
        <p:spPr>
          <a:xfrm>
            <a:off x="621430" y="3444563"/>
            <a:ext cx="14925911"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Tree>
    <p:extLst>
      <p:ext uri="{BB962C8B-B14F-4D97-AF65-F5344CB8AC3E}">
        <p14:creationId xmlns:p14="http://schemas.microsoft.com/office/powerpoint/2010/main" val="226335755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Code - UR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Code</a:t>
            </a:r>
            <a:endParaRPr lang="en-US" dirty="0"/>
          </a:p>
        </p:txBody>
      </p:sp>
      <p:sp>
        <p:nvSpPr>
          <p:cNvPr id="16" name="Content Placeholder 3"/>
          <p:cNvSpPr>
            <a:spLocks noGrp="1"/>
          </p:cNvSpPr>
          <p:nvPr>
            <p:ph sz="quarter" idx="10" hasCustomPrompt="1"/>
          </p:nvPr>
        </p:nvSpPr>
        <p:spPr>
          <a:xfrm>
            <a:off x="609914" y="1348277"/>
            <a:ext cx="14934884" cy="7064204"/>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14" name="Text Placeholder 13"/>
          <p:cNvSpPr>
            <a:spLocks noGrp="1"/>
          </p:cNvSpPr>
          <p:nvPr>
            <p:ph type="body" sz="quarter" idx="11" hasCustomPrompt="1"/>
          </p:nvPr>
        </p:nvSpPr>
        <p:spPr>
          <a:xfrm>
            <a:off x="610834" y="2775887"/>
            <a:ext cx="14925911"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7" name="Text Placeholder 13"/>
          <p:cNvSpPr>
            <a:spLocks noGrp="1"/>
          </p:cNvSpPr>
          <p:nvPr>
            <p:ph type="body" sz="quarter" idx="12" hasCustomPrompt="1"/>
          </p:nvPr>
        </p:nvSpPr>
        <p:spPr>
          <a:xfrm>
            <a:off x="621430" y="3444563"/>
            <a:ext cx="14925911"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8" name="Content Placeholder 3"/>
          <p:cNvSpPr>
            <a:spLocks noGrp="1"/>
          </p:cNvSpPr>
          <p:nvPr>
            <p:ph sz="quarter" idx="13" hasCustomPrompt="1"/>
          </p:nvPr>
        </p:nvSpPr>
        <p:spPr>
          <a:xfrm>
            <a:off x="3669213" y="8518867"/>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spTree>
    <p:extLst>
      <p:ext uri="{BB962C8B-B14F-4D97-AF65-F5344CB8AC3E}">
        <p14:creationId xmlns:p14="http://schemas.microsoft.com/office/powerpoint/2010/main" val="301576099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Code - Content Righ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Right</a:t>
            </a:r>
            <a:endParaRPr lang="en-US" dirty="0"/>
          </a:p>
        </p:txBody>
      </p:sp>
      <p:sp>
        <p:nvSpPr>
          <p:cNvPr id="16" name="Content Placeholder 3"/>
          <p:cNvSpPr>
            <a:spLocks noGrp="1"/>
          </p:cNvSpPr>
          <p:nvPr>
            <p:ph sz="quarter" idx="10" hasCustomPrompt="1"/>
          </p:nvPr>
        </p:nvSpPr>
        <p:spPr>
          <a:xfrm>
            <a:off x="609914" y="1348277"/>
            <a:ext cx="7310937" cy="7064204"/>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8233833" y="1348277"/>
            <a:ext cx="7310968" cy="706000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10" name="Text Placeholder 13"/>
          <p:cNvSpPr>
            <a:spLocks noGrp="1"/>
          </p:cNvSpPr>
          <p:nvPr>
            <p:ph type="body" sz="quarter" idx="11" hasCustomPrompt="1"/>
          </p:nvPr>
        </p:nvSpPr>
        <p:spPr>
          <a:xfrm>
            <a:off x="610835" y="2775887"/>
            <a:ext cx="7285940"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1" name="Text Placeholder 13"/>
          <p:cNvSpPr>
            <a:spLocks noGrp="1"/>
          </p:cNvSpPr>
          <p:nvPr>
            <p:ph type="body" sz="quarter" idx="13" hasCustomPrompt="1"/>
          </p:nvPr>
        </p:nvSpPr>
        <p:spPr>
          <a:xfrm>
            <a:off x="621431" y="3444563"/>
            <a:ext cx="7285940"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Tree>
    <p:extLst>
      <p:ext uri="{BB962C8B-B14F-4D97-AF65-F5344CB8AC3E}">
        <p14:creationId xmlns:p14="http://schemas.microsoft.com/office/powerpoint/2010/main" val="126646499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Code - Content Right - UR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Right</a:t>
            </a:r>
            <a:endParaRPr lang="en-US" dirty="0"/>
          </a:p>
        </p:txBody>
      </p:sp>
      <p:sp>
        <p:nvSpPr>
          <p:cNvPr id="16" name="Content Placeholder 3"/>
          <p:cNvSpPr>
            <a:spLocks noGrp="1"/>
          </p:cNvSpPr>
          <p:nvPr>
            <p:ph sz="quarter" idx="10" hasCustomPrompt="1"/>
          </p:nvPr>
        </p:nvSpPr>
        <p:spPr>
          <a:xfrm>
            <a:off x="609914" y="1348277"/>
            <a:ext cx="7310937" cy="7064204"/>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8233833" y="1348277"/>
            <a:ext cx="7310968" cy="706000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10" name="Text Placeholder 13"/>
          <p:cNvSpPr>
            <a:spLocks noGrp="1"/>
          </p:cNvSpPr>
          <p:nvPr>
            <p:ph type="body" sz="quarter" idx="11" hasCustomPrompt="1"/>
          </p:nvPr>
        </p:nvSpPr>
        <p:spPr>
          <a:xfrm>
            <a:off x="610835" y="2775887"/>
            <a:ext cx="7285940"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1" name="Text Placeholder 13"/>
          <p:cNvSpPr>
            <a:spLocks noGrp="1"/>
          </p:cNvSpPr>
          <p:nvPr>
            <p:ph type="body" sz="quarter" idx="13" hasCustomPrompt="1"/>
          </p:nvPr>
        </p:nvSpPr>
        <p:spPr>
          <a:xfrm>
            <a:off x="621431" y="3444563"/>
            <a:ext cx="7285940"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4" name="Content Placeholder 3"/>
          <p:cNvSpPr>
            <a:spLocks noGrp="1"/>
          </p:cNvSpPr>
          <p:nvPr>
            <p:ph sz="quarter" idx="14" hasCustomPrompt="1"/>
          </p:nvPr>
        </p:nvSpPr>
        <p:spPr>
          <a:xfrm>
            <a:off x="3669213" y="8518867"/>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spTree>
    <p:extLst>
      <p:ext uri="{BB962C8B-B14F-4D97-AF65-F5344CB8AC3E}">
        <p14:creationId xmlns:p14="http://schemas.microsoft.com/office/powerpoint/2010/main" val="190457928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Code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7" name="Text Placeholder 13"/>
          <p:cNvSpPr>
            <a:spLocks noGrp="1"/>
          </p:cNvSpPr>
          <p:nvPr>
            <p:ph type="body" sz="quarter" idx="11" hasCustomPrompt="1"/>
          </p:nvPr>
        </p:nvSpPr>
        <p:spPr>
          <a:xfrm>
            <a:off x="610835" y="2775887"/>
            <a:ext cx="14925909"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0" name="Text Placeholder 13"/>
          <p:cNvSpPr>
            <a:spLocks noGrp="1"/>
          </p:cNvSpPr>
          <p:nvPr>
            <p:ph type="body" sz="quarter" idx="13" hasCustomPrompt="1"/>
          </p:nvPr>
        </p:nvSpPr>
        <p:spPr>
          <a:xfrm>
            <a:off x="621431" y="3444563"/>
            <a:ext cx="14925909"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Tree>
    <p:extLst>
      <p:ext uri="{BB962C8B-B14F-4D97-AF65-F5344CB8AC3E}">
        <p14:creationId xmlns:p14="http://schemas.microsoft.com/office/powerpoint/2010/main" val="106081721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showMasterSp="0" preserve="1" userDrawn="1">
  <p:cSld name="Branding">
    <p:spTree>
      <p:nvGrpSpPr>
        <p:cNvPr id="1" name=""/>
        <p:cNvGrpSpPr/>
        <p:nvPr/>
      </p:nvGrpSpPr>
      <p:grpSpPr>
        <a:xfrm>
          <a:off x="0" y="0"/>
          <a:ext cx="0" cy="0"/>
          <a:chOff x="0" y="0"/>
          <a:chExt cx="0" cy="0"/>
        </a:xfrm>
      </p:grpSpPr>
      <p:cxnSp>
        <p:nvCxnSpPr>
          <p:cNvPr id="3" name="Straight Connector 2"/>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4"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pic>
        <p:nvPicPr>
          <p:cNvPr id="7" name="Picture 6" descr="C:\Users\sdelfante\Desktop\pic-chef-logo.png"/>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5619421" y="1807222"/>
            <a:ext cx="5048579" cy="4962405"/>
          </a:xfrm>
          <a:prstGeom prst="rect">
            <a:avLst/>
          </a:prstGeom>
          <a:noFill/>
          <a:ln>
            <a:noFill/>
          </a:ln>
        </p:spPr>
      </p:pic>
    </p:spTree>
    <p:extLst>
      <p:ext uri="{BB962C8B-B14F-4D97-AF65-F5344CB8AC3E}">
        <p14:creationId xmlns:p14="http://schemas.microsoft.com/office/powerpoint/2010/main" val="7346816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Motivation">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Motivation</a:t>
            </a:r>
            <a:endParaRPr lang="en-US" dirty="0"/>
          </a:p>
        </p:txBody>
      </p:sp>
      <p:pic>
        <p:nvPicPr>
          <p:cNvPr id="2" name="Picture 1"/>
          <p:cNvPicPr>
            <a:picLocks noChangeAspect="1"/>
          </p:cNvPicPr>
          <p:nvPr userDrawn="1"/>
        </p:nvPicPr>
        <p:blipFill>
          <a:blip r:embed="rId2"/>
          <a:stretch>
            <a:fillRect/>
          </a:stretch>
        </p:blipFill>
        <p:spPr>
          <a:xfrm>
            <a:off x="13483988" y="489009"/>
            <a:ext cx="1941974" cy="1915003"/>
          </a:xfrm>
          <a:prstGeom prst="rect">
            <a:avLst/>
          </a:prstGeom>
        </p:spPr>
      </p:pic>
      <p:sp>
        <p:nvSpPr>
          <p:cNvPr id="14"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Story</a:t>
            </a:r>
          </a:p>
        </p:txBody>
      </p:sp>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5"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6"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7"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3-</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974281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2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sp>
        <p:nvSpPr>
          <p:cNvPr id="14" name="Content Placeholder 3"/>
          <p:cNvSpPr>
            <a:spLocks noGrp="1"/>
          </p:cNvSpPr>
          <p:nvPr>
            <p:ph sz="quarter" idx="13" hasCustomPrompt="1"/>
          </p:nvPr>
        </p:nvSpPr>
        <p:spPr>
          <a:xfrm>
            <a:off x="3669213" y="8518867"/>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spTree>
    <p:extLst>
      <p:ext uri="{BB962C8B-B14F-4D97-AF65-F5344CB8AC3E}">
        <p14:creationId xmlns:p14="http://schemas.microsoft.com/office/powerpoint/2010/main" val="7381988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Command - Loca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8" name="Content Placeholder 3"/>
          <p:cNvSpPr>
            <a:spLocks noGrp="1"/>
          </p:cNvSpPr>
          <p:nvPr>
            <p:ph sz="quarter" idx="10" hasCustomPrompt="1"/>
          </p:nvPr>
        </p:nvSpPr>
        <p:spPr>
          <a:xfrm>
            <a:off x="1121104" y="2315962"/>
            <a:ext cx="14423693" cy="6096519"/>
          </a:xfrm>
          <a:solidFill>
            <a:schemeClr val="tx2"/>
          </a:solidFill>
          <a:ln w="12700">
            <a:solidFill>
              <a:schemeClr val="tx2"/>
            </a:solidFill>
            <a:prstDash val="dash"/>
          </a:ln>
        </p:spPr>
        <p:txBody>
          <a:bodyPr lIns="91440" tIns="45720" rIns="91440" bIns="45720">
            <a:no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2400">
                <a:solidFill>
                  <a:srgbClr val="FFFFFF"/>
                </a:solidFill>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Three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Four</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3" name="TextBox 2"/>
          <p:cNvSpPr txBox="1"/>
          <p:nvPr userDrawn="1"/>
        </p:nvSpPr>
        <p:spPr>
          <a:xfrm>
            <a:off x="13674904" y="7800741"/>
            <a:ext cx="1749488" cy="492443"/>
          </a:xfrm>
          <a:prstGeom prst="rect">
            <a:avLst/>
          </a:prstGeom>
          <a:noFill/>
        </p:spPr>
        <p:txBody>
          <a:bodyPr wrap="square" lIns="0" tIns="0" rIns="0" bIns="0" rtlCol="0">
            <a:spAutoFit/>
          </a:bodyPr>
          <a:lstStyle/>
          <a:p>
            <a:pPr algn="ctr"/>
            <a:r>
              <a:rPr lang="en-US" sz="3200" dirty="0" smtClean="0">
                <a:solidFill>
                  <a:srgbClr val="FFFFFF">
                    <a:alpha val="50000"/>
                  </a:srgbClr>
                </a:solidFill>
              </a:rPr>
              <a:t>LOCAL</a:t>
            </a:r>
          </a:p>
        </p:txBody>
      </p:sp>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Command Run Locally</a:t>
            </a:r>
            <a:endParaRPr lang="en-US" dirty="0"/>
          </a:p>
        </p:txBody>
      </p:sp>
      <p:pic>
        <p:nvPicPr>
          <p:cNvPr id="7" name="Picture 6"/>
          <p:cNvPicPr>
            <a:picLocks noChangeAspect="1"/>
          </p:cNvPicPr>
          <p:nvPr userDrawn="1"/>
        </p:nvPicPr>
        <p:blipFill>
          <a:blip r:embed="rId3"/>
          <a:stretch>
            <a:fillRect/>
          </a:stretch>
        </p:blipFill>
        <p:spPr>
          <a:xfrm>
            <a:off x="245272" y="1433095"/>
            <a:ext cx="704149" cy="537891"/>
          </a:xfrm>
          <a:prstGeom prst="rect">
            <a:avLst/>
          </a:prstGeom>
        </p:spPr>
      </p:pic>
      <p:sp>
        <p:nvSpPr>
          <p:cNvPr id="9" name="Text Placeholder 4"/>
          <p:cNvSpPr>
            <a:spLocks noGrp="1"/>
          </p:cNvSpPr>
          <p:nvPr>
            <p:ph type="body" sz="quarter" idx="11" hasCustomPrompt="1"/>
          </p:nvPr>
        </p:nvSpPr>
        <p:spPr>
          <a:xfrm>
            <a:off x="1121104" y="1337149"/>
            <a:ext cx="14422528" cy="729785"/>
          </a:xfrm>
          <a:solidFill>
            <a:schemeClr val="tx2">
              <a:lumMod val="95000"/>
              <a:lumOff val="5000"/>
            </a:schemeClr>
          </a:solidFill>
        </p:spPr>
        <p:txBody>
          <a:bodyPr lIns="91440" tIns="0" bIns="0" anchor="ctr" anchorCtr="0">
            <a:noAutofit/>
          </a:bodyPr>
          <a:lstStyle>
            <a:lvl1pPr marL="0" indent="0">
              <a:lnSpc>
                <a:spcPct val="100000"/>
              </a:lnSpc>
              <a:buNone/>
              <a:defRPr sz="3733">
                <a:solidFill>
                  <a:schemeClr val="bg1"/>
                </a:solidFill>
                <a:latin typeface="Courier New" panose="02070309020205020404" pitchFamily="49" charset="0"/>
                <a:cs typeface="Courier New" panose="02070309020205020404" pitchFamily="49" charset="0"/>
              </a:defRPr>
            </a:lvl1pPr>
          </a:lstStyle>
          <a:p>
            <a:pPr lvl="0"/>
            <a:r>
              <a:rPr lang="en-US" dirty="0" smtClean="0"/>
              <a:t>Enter Command</a:t>
            </a:r>
            <a:endParaRPr lang="en-US" dirty="0"/>
          </a:p>
        </p:txBody>
      </p:sp>
      <p:sp>
        <p:nvSpPr>
          <p:cNvPr id="10" name="Rectangle 9"/>
          <p:cNvSpPr/>
          <p:nvPr userDrawn="1"/>
        </p:nvSpPr>
        <p:spPr bwMode="auto">
          <a:xfrm>
            <a:off x="1120567" y="3237375"/>
            <a:ext cx="14417959" cy="572765"/>
          </a:xfrm>
          <a:prstGeom prst="rect">
            <a:avLst/>
          </a:prstGeom>
          <a:solidFill>
            <a:schemeClr val="accent1">
              <a:alpha val="5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395913921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2.xml><?xml version="1.0" encoding="utf-8"?>
<p:sldLayout xmlns:a="http://schemas.openxmlformats.org/drawingml/2006/main" xmlns:r="http://schemas.openxmlformats.org/officeDocument/2006/relationships" xmlns:p="http://schemas.openxmlformats.org/presentationml/2006/main" userDrawn="1">
  <p:cSld name="Title Slide">
    <p:bg bwMode="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Title 1"/>
          <p:cNvSpPr>
            <a:spLocks noGrp="1"/>
          </p:cNvSpPr>
          <p:nvPr>
            <p:ph type="ctrTitle"/>
          </p:nvPr>
        </p:nvSpPr>
        <p:spPr bwMode="white">
          <a:xfrm>
            <a:off x="3013752" y="2496326"/>
            <a:ext cx="10972800" cy="1337551"/>
          </a:xfrm>
        </p:spPr>
        <p:txBody>
          <a:bodyPr wrap="square" lIns="91440" tIns="91440" rIns="91440" bIns="91440" anchor="ctr" anchorCtr="0">
            <a:noAutofit/>
          </a:bodyPr>
          <a:lstStyle>
            <a:lvl1pPr>
              <a:lnSpc>
                <a:spcPct val="90000"/>
              </a:lnSpc>
              <a:defRPr sz="4800" b="1" spc="0" baseline="0">
                <a:solidFill>
                  <a:schemeClr val="accent1"/>
                </a:solidFill>
              </a:defRPr>
            </a:lvl1pPr>
          </a:lstStyle>
          <a:p>
            <a:r>
              <a:rPr lang="en-US" smtClean="0"/>
              <a:t>Click to edit Master title style</a:t>
            </a:r>
            <a:endParaRPr lang="en-US" dirty="0"/>
          </a:p>
        </p:txBody>
      </p:sp>
      <p:sp>
        <p:nvSpPr>
          <p:cNvPr id="5" name="Subtitle 2"/>
          <p:cNvSpPr>
            <a:spLocks noGrp="1"/>
          </p:cNvSpPr>
          <p:nvPr>
            <p:ph type="subTitle" idx="1"/>
          </p:nvPr>
        </p:nvSpPr>
        <p:spPr bwMode="white">
          <a:xfrm>
            <a:off x="3013752" y="3451138"/>
            <a:ext cx="10972800" cy="554062"/>
          </a:xfrm>
        </p:spPr>
        <p:txBody>
          <a:bodyPr wrap="square" lIns="91440" tIns="91440" rIns="91440" bIns="91440">
            <a:spAutoFit/>
          </a:bodyPr>
          <a:lstStyle>
            <a:lvl1pPr marL="0" indent="0" algn="l">
              <a:lnSpc>
                <a:spcPct val="90000"/>
              </a:lnSpc>
              <a:spcBef>
                <a:spcPts val="0"/>
              </a:spcBef>
              <a:buNone/>
              <a:defRPr sz="2667"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smtClean="0"/>
              <a:t>Click to edit Master subtitle style</a:t>
            </a:r>
            <a:endParaRPr lang="en-US" dirty="0"/>
          </a:p>
        </p:txBody>
      </p:sp>
      <p:sp>
        <p:nvSpPr>
          <p:cNvPr id="9" name="Text Placeholder 7"/>
          <p:cNvSpPr>
            <a:spLocks noGrp="1"/>
          </p:cNvSpPr>
          <p:nvPr>
            <p:ph type="body" sz="quarter" idx="10"/>
          </p:nvPr>
        </p:nvSpPr>
        <p:spPr bwMode="white">
          <a:xfrm>
            <a:off x="3013752" y="4187115"/>
            <a:ext cx="10972800" cy="512897"/>
          </a:xfrm>
        </p:spPr>
        <p:txBody>
          <a:bodyPr wrap="square" lIns="91440" tIns="91440" rIns="91440" bIns="91440">
            <a:spAutoFit/>
          </a:bodyPr>
          <a:lstStyle>
            <a:lvl1pPr marL="0" indent="0">
              <a:buNone/>
              <a:defRPr sz="2133" b="0" baseline="0">
                <a:solidFill>
                  <a:schemeClr val="accent3">
                    <a:lumMod val="50000"/>
                  </a:schemeClr>
                </a:solidFill>
              </a:defRPr>
            </a:lvl1pPr>
            <a:lvl2pPr marL="309026" indent="0">
              <a:buNone/>
              <a:defRPr sz="2133" b="1"/>
            </a:lvl2pPr>
            <a:lvl3pPr marL="609585" indent="0">
              <a:buNone/>
              <a:defRPr sz="2133" b="1"/>
            </a:lvl3pPr>
            <a:lvl4pPr marL="840296" indent="0">
              <a:buNone/>
              <a:defRPr sz="2133" b="1"/>
            </a:lvl4pPr>
            <a:lvl5pPr marL="1068889" indent="0">
              <a:buNone/>
              <a:defRPr sz="2133" b="1"/>
            </a:lvl5pPr>
          </a:lstStyle>
          <a:p>
            <a:pPr lvl="0"/>
            <a:r>
              <a:rPr lang="en-US" smtClean="0"/>
              <a:t>Click to edit Master text styles</a:t>
            </a:r>
          </a:p>
        </p:txBody>
      </p:sp>
      <p:sp>
        <p:nvSpPr>
          <p:cNvPr id="2" name="Footer Placeholder 1"/>
          <p:cNvSpPr>
            <a:spLocks noGrp="1"/>
          </p:cNvSpPr>
          <p:nvPr>
            <p:ph type="ftr" sz="quarter" idx="11"/>
          </p:nvPr>
        </p:nvSpPr>
        <p:spPr/>
        <p:txBody>
          <a:bodyPr/>
          <a:lstStyle/>
          <a:p>
            <a:r>
              <a:rPr lang="en-US" smtClean="0"/>
              <a:t>©2015 Chef Software Inc.</a:t>
            </a:r>
            <a:endParaRPr lang="en-US" dirty="0"/>
          </a:p>
        </p:txBody>
      </p:sp>
      <p:sp>
        <p:nvSpPr>
          <p:cNvPr id="3" name="Slide Number Placeholder 2"/>
          <p:cNvSpPr>
            <a:spLocks noGrp="1"/>
          </p:cNvSpPr>
          <p:nvPr>
            <p:ph type="sldNum" sz="quarter" idx="12"/>
          </p:nvPr>
        </p:nvSpPr>
        <p:spPr/>
        <p:txBody>
          <a:bodyPr/>
          <a:lstStyle/>
          <a:p>
            <a:fld id="{2D3AC244-EF0F-45B5-99B7-04DF836D954E}" type="slidenum">
              <a:rPr lang="en-US" smtClean="0"/>
              <a:t>‹#›</a:t>
            </a:fld>
            <a:endParaRPr lang="en-US" dirty="0"/>
          </a:p>
        </p:txBody>
      </p:sp>
    </p:spTree>
    <p:extLst>
      <p:ext uri="{BB962C8B-B14F-4D97-AF65-F5344CB8AC3E}">
        <p14:creationId xmlns:p14="http://schemas.microsoft.com/office/powerpoint/2010/main" val="251414939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3.xml><?xml version="1.0" encoding="utf-8"?>
<p:sldLayout xmlns:a="http://schemas.openxmlformats.org/drawingml/2006/main" xmlns:r="http://schemas.openxmlformats.org/officeDocument/2006/relationships" xmlns:p="http://schemas.openxmlformats.org/presentationml/2006/main" userDrawn="1">
  <p:cSld name="Command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solidFill>
            <a:schemeClr val="tx2"/>
          </a:solidFill>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1" baseline="0">
                <a:solidFill>
                  <a:schemeClr val="bg1"/>
                </a:solidFill>
                <a:latin typeface="Courier New" panose="02070309020205020404" pitchFamily="49" charset="0"/>
                <a:cs typeface="Courier New" panose="02070309020205020404" pitchFamily="49" charset="0"/>
              </a:defRPr>
            </a:lvl1pPr>
          </a:lstStyle>
          <a:p>
            <a:pPr lvl="0"/>
            <a:r>
              <a:rPr lang="en-US" dirty="0" smtClean="0"/>
              <a:t>$ command text ...</a:t>
            </a:r>
          </a:p>
        </p:txBody>
      </p:sp>
      <p:sp>
        <p:nvSpPr>
          <p:cNvPr id="9" name="Content Placeholder 5"/>
          <p:cNvSpPr>
            <a:spLocks noGrp="1"/>
          </p:cNvSpPr>
          <p:nvPr>
            <p:ph sz="quarter" idx="12"/>
          </p:nvPr>
        </p:nvSpPr>
        <p:spPr>
          <a:xfrm>
            <a:off x="609913" y="4999858"/>
            <a:ext cx="14934888" cy="2880769"/>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cxnSp>
        <p:nvCxnSpPr>
          <p:cNvPr id="6" name="Straight Connector 5"/>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8" name="Footer Placeholder 17"/>
          <p:cNvSpPr>
            <a:spLocks noGrp="1"/>
          </p:cNvSpPr>
          <p:nvPr>
            <p:ph type="ftr" sz="quarter" idx="13"/>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0"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3-</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6625677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4.xml><?xml version="1.0" encoding="utf-8"?>
<p:sldLayout xmlns:a="http://schemas.openxmlformats.org/drawingml/2006/main" xmlns:r="http://schemas.openxmlformats.org/officeDocument/2006/relationships" xmlns:p="http://schemas.openxmlformats.org/presentationml/2006/main" userDrawn="1">
  <p:cSld name="Fil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Modify File</a:t>
            </a:r>
            <a:endParaRPr lang="en-US" dirty="0"/>
          </a:p>
        </p:txBody>
      </p:sp>
      <p:sp>
        <p:nvSpPr>
          <p:cNvPr id="16" name="Content Placeholder 3"/>
          <p:cNvSpPr>
            <a:spLocks noGrp="1"/>
          </p:cNvSpPr>
          <p:nvPr>
            <p:ph sz="quarter" idx="10" hasCustomPrompt="1"/>
          </p:nvPr>
        </p:nvSpPr>
        <p:spPr>
          <a:xfrm>
            <a:off x="1121104" y="2113747"/>
            <a:ext cx="14423693" cy="5951611"/>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1">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5" name="Text Placeholder 4"/>
          <p:cNvSpPr>
            <a:spLocks noGrp="1"/>
          </p:cNvSpPr>
          <p:nvPr>
            <p:ph type="body" sz="quarter" idx="11" hasCustomPrompt="1"/>
          </p:nvPr>
        </p:nvSpPr>
        <p:spPr>
          <a:xfrm>
            <a:off x="1121104" y="1337150"/>
            <a:ext cx="14422528" cy="566391"/>
          </a:xfrm>
          <a:solidFill>
            <a:schemeClr val="bg1">
              <a:lumMod val="85000"/>
              <a:alpha val="50000"/>
            </a:schemeClr>
          </a:solidFill>
        </p:spPr>
        <p:txBody>
          <a:bodyPr lIns="91440" bIns="91440" anchor="ctr" anchorCtr="0">
            <a:normAutofit/>
          </a:bodyPr>
          <a:lstStyle>
            <a:lvl1pPr marL="0" indent="0">
              <a:buNone/>
              <a:defRPr sz="4267" b="1">
                <a:latin typeface="Courier New" panose="02070309020205020404" pitchFamily="49" charset="0"/>
                <a:cs typeface="Courier New" panose="02070309020205020404" pitchFamily="49" charset="0"/>
              </a:defRPr>
            </a:lvl1pPr>
          </a:lstStyle>
          <a:p>
            <a:pPr lvl="0"/>
            <a:r>
              <a:rPr lang="en-US" dirty="0" smtClean="0"/>
              <a:t>/path/to/file</a:t>
            </a:r>
            <a:endParaRPr lang="en-US" dirty="0"/>
          </a:p>
        </p:txBody>
      </p:sp>
      <p:pic>
        <p:nvPicPr>
          <p:cNvPr id="13" name="Picture 12"/>
          <p:cNvPicPr>
            <a:picLocks noChangeAspect="1"/>
          </p:cNvPicPr>
          <p:nvPr userDrawn="1"/>
        </p:nvPicPr>
        <p:blipFill>
          <a:blip r:embed="rId3"/>
          <a:stretch>
            <a:fillRect/>
          </a:stretch>
        </p:blipFill>
        <p:spPr>
          <a:xfrm>
            <a:off x="603177" y="1335982"/>
            <a:ext cx="412824" cy="571604"/>
          </a:xfrm>
          <a:prstGeom prst="rect">
            <a:avLst/>
          </a:prstGeom>
        </p:spPr>
      </p:pic>
      <p:sp>
        <p:nvSpPr>
          <p:cNvPr id="19" name="Text Placeholder 13"/>
          <p:cNvSpPr>
            <a:spLocks noGrp="1"/>
          </p:cNvSpPr>
          <p:nvPr>
            <p:ph type="body" sz="quarter" idx="12" hasCustomPrompt="1"/>
          </p:nvPr>
        </p:nvSpPr>
        <p:spPr>
          <a:xfrm>
            <a:off x="1124446" y="3538306"/>
            <a:ext cx="14404273"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20" name="Text Placeholder 13"/>
          <p:cNvSpPr>
            <a:spLocks noGrp="1"/>
          </p:cNvSpPr>
          <p:nvPr>
            <p:ph type="body" sz="quarter" idx="13" hasCustomPrompt="1"/>
          </p:nvPr>
        </p:nvSpPr>
        <p:spPr>
          <a:xfrm>
            <a:off x="1135042" y="4206982"/>
            <a:ext cx="14404273"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0"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3-</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42263925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5.xml><?xml version="1.0" encoding="utf-8"?>
<p:sldLayout xmlns:a="http://schemas.openxmlformats.org/drawingml/2006/main" xmlns:r="http://schemas.openxmlformats.org/officeDocument/2006/relationships" xmlns:p="http://schemas.openxmlformats.org/presentationml/2006/main" userDrawn="1">
  <p:cSld name="Command - Remot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Command Run Remotely</a:t>
            </a:r>
            <a:endParaRPr lang="en-US" dirty="0"/>
          </a:p>
        </p:txBody>
      </p:sp>
      <p:sp>
        <p:nvSpPr>
          <p:cNvPr id="16" name="Content Placeholder 3"/>
          <p:cNvSpPr>
            <a:spLocks noGrp="1"/>
          </p:cNvSpPr>
          <p:nvPr>
            <p:ph sz="quarter" idx="10" hasCustomPrompt="1"/>
          </p:nvPr>
        </p:nvSpPr>
        <p:spPr>
          <a:xfrm>
            <a:off x="1121104" y="2058575"/>
            <a:ext cx="14423693" cy="6096519"/>
          </a:xfrm>
          <a:solidFill>
            <a:schemeClr val="tx2"/>
          </a:solidFill>
          <a:ln w="12700">
            <a:solidFill>
              <a:schemeClr val="tx2"/>
            </a:solidFill>
            <a:prstDash val="dash"/>
          </a:ln>
        </p:spPr>
        <p:txBody>
          <a:bodyPr lIns="91440" tIns="45720" rIns="91440" bIns="45720">
            <a:no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2400" b="1">
                <a:solidFill>
                  <a:srgbClr val="FFFFFF"/>
                </a:solidFill>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Three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Four</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3" name="TextBox 2"/>
          <p:cNvSpPr txBox="1"/>
          <p:nvPr userDrawn="1"/>
        </p:nvSpPr>
        <p:spPr>
          <a:xfrm>
            <a:off x="13674904" y="7800741"/>
            <a:ext cx="1749488" cy="492443"/>
          </a:xfrm>
          <a:prstGeom prst="rect">
            <a:avLst/>
          </a:prstGeom>
          <a:noFill/>
        </p:spPr>
        <p:txBody>
          <a:bodyPr wrap="square" lIns="0" tIns="0" rIns="0" bIns="0" rtlCol="0">
            <a:spAutoFit/>
          </a:bodyPr>
          <a:lstStyle/>
          <a:p>
            <a:pPr algn="ctr"/>
            <a:r>
              <a:rPr lang="en-US" sz="3200" dirty="0" smtClean="0">
                <a:solidFill>
                  <a:srgbClr val="FFFFFF">
                    <a:alpha val="50000"/>
                  </a:srgbClr>
                </a:solidFill>
              </a:rPr>
              <a:t>REMOTE</a:t>
            </a:r>
          </a:p>
        </p:txBody>
      </p:sp>
      <p:sp>
        <p:nvSpPr>
          <p:cNvPr id="5" name="Text Placeholder 4"/>
          <p:cNvSpPr>
            <a:spLocks noGrp="1"/>
          </p:cNvSpPr>
          <p:nvPr>
            <p:ph type="body" sz="quarter" idx="11" hasCustomPrompt="1"/>
          </p:nvPr>
        </p:nvSpPr>
        <p:spPr>
          <a:xfrm>
            <a:off x="1121104" y="1255869"/>
            <a:ext cx="14422528" cy="729785"/>
          </a:xfrm>
          <a:solidFill>
            <a:schemeClr val="tx2">
              <a:lumMod val="95000"/>
              <a:lumOff val="5000"/>
            </a:schemeClr>
          </a:solidFill>
        </p:spPr>
        <p:txBody>
          <a:bodyPr lIns="91440" tIns="0" bIns="0" anchor="ctr" anchorCtr="0">
            <a:noAutofit/>
          </a:bodyPr>
          <a:lstStyle>
            <a:lvl1pPr marL="0" indent="0">
              <a:lnSpc>
                <a:spcPct val="100000"/>
              </a:lnSpc>
              <a:buNone/>
              <a:defRPr sz="3733" b="1">
                <a:solidFill>
                  <a:schemeClr val="bg1"/>
                </a:solidFill>
                <a:latin typeface="Courier New" panose="02070309020205020404" pitchFamily="49" charset="0"/>
                <a:cs typeface="Courier New" panose="02070309020205020404" pitchFamily="49" charset="0"/>
              </a:defRPr>
            </a:lvl1pPr>
          </a:lstStyle>
          <a:p>
            <a:pPr lvl="0"/>
            <a:r>
              <a:rPr lang="en-US" dirty="0" smtClean="0"/>
              <a:t>Enter Command</a:t>
            </a:r>
            <a:endParaRPr lang="en-US" dirty="0"/>
          </a:p>
        </p:txBody>
      </p:sp>
      <p:pic>
        <p:nvPicPr>
          <p:cNvPr id="6" name="Picture 5"/>
          <p:cNvPicPr>
            <a:picLocks noChangeAspect="1"/>
          </p:cNvPicPr>
          <p:nvPr userDrawn="1"/>
        </p:nvPicPr>
        <p:blipFill>
          <a:blip r:embed="rId3"/>
          <a:stretch>
            <a:fillRect/>
          </a:stretch>
        </p:blipFill>
        <p:spPr>
          <a:xfrm>
            <a:off x="233905" y="1465388"/>
            <a:ext cx="743763" cy="473304"/>
          </a:xfrm>
          <a:prstGeom prst="rect">
            <a:avLst/>
          </a:prstGeom>
        </p:spPr>
      </p:pic>
      <p:sp>
        <p:nvSpPr>
          <p:cNvPr id="7" name="Rectangle 6"/>
          <p:cNvSpPr/>
          <p:nvPr userDrawn="1"/>
        </p:nvSpPr>
        <p:spPr bwMode="auto">
          <a:xfrm>
            <a:off x="1120567" y="2979988"/>
            <a:ext cx="14417959" cy="572765"/>
          </a:xfrm>
          <a:prstGeom prst="rect">
            <a:avLst/>
          </a:prstGeom>
          <a:solidFill>
            <a:schemeClr val="accent1">
              <a:alpha val="5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0"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3-</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75482759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6.xml><?xml version="1.0" encoding="utf-8"?>
<p:sldLayout xmlns:a="http://schemas.openxmlformats.org/drawingml/2006/main" xmlns:r="http://schemas.openxmlformats.org/officeDocument/2006/relationships" xmlns:p="http://schemas.openxmlformats.org/presentationml/2006/main" userDrawn="1">
  <p:cSld name="1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2" name="Picture 1"/>
          <p:cNvPicPr>
            <a:picLocks noChangeAspect="1"/>
          </p:cNvPicPr>
          <p:nvPr userDrawn="1"/>
        </p:nvPicPr>
        <p:blipFill>
          <a:blip r:embed="rId2"/>
          <a:stretch>
            <a:fillRect/>
          </a:stretch>
        </p:blipFill>
        <p:spPr>
          <a:xfrm>
            <a:off x="13850911" y="955744"/>
            <a:ext cx="1885955" cy="1519243"/>
          </a:xfrm>
          <a:prstGeom prst="rect">
            <a:avLst/>
          </a:prstGeom>
        </p:spPr>
      </p:pic>
      <p:sp>
        <p:nvSpPr>
          <p:cNvPr id="14" name="Content Placeholder 3"/>
          <p:cNvSpPr>
            <a:spLocks noGrp="1"/>
          </p:cNvSpPr>
          <p:nvPr>
            <p:ph sz="quarter" idx="13" hasCustomPrompt="1"/>
          </p:nvPr>
        </p:nvSpPr>
        <p:spPr>
          <a:xfrm>
            <a:off x="3669213" y="8518867"/>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cxnSp>
        <p:nvCxnSpPr>
          <p:cNvPr id="15" name="Straight Connector 1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7"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8"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9"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3-</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39960719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7.xml><?xml version="1.0" encoding="utf-8"?>
<p:sldLayout xmlns:a="http://schemas.openxmlformats.org/drawingml/2006/main" xmlns:r="http://schemas.openxmlformats.org/officeDocument/2006/relationships" xmlns:p="http://schemas.openxmlformats.org/presentationml/2006/main" userDrawn="1">
  <p:cSld name="3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2" name="Picture 1"/>
          <p:cNvPicPr>
            <a:picLocks noChangeAspect="1"/>
          </p:cNvPicPr>
          <p:nvPr userDrawn="1"/>
        </p:nvPicPr>
        <p:blipFill>
          <a:blip r:embed="rId2"/>
          <a:stretch>
            <a:fillRect/>
          </a:stretch>
        </p:blipFill>
        <p:spPr>
          <a:xfrm>
            <a:off x="13860042" y="955744"/>
            <a:ext cx="1876824" cy="1511887"/>
          </a:xfrm>
          <a:prstGeom prst="rect">
            <a:avLst/>
          </a:prstGeom>
        </p:spPr>
      </p:pic>
      <p:cxnSp>
        <p:nvCxnSpPr>
          <p:cNvPr id="15" name="Straight Connector 1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7"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8"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9"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3-</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69845609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Problem">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Problem</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Story</a:t>
            </a:r>
          </a:p>
        </p:txBody>
      </p:sp>
      <p:pic>
        <p:nvPicPr>
          <p:cNvPr id="3" name="Picture 2"/>
          <p:cNvPicPr>
            <a:picLocks noChangeAspect="1"/>
          </p:cNvPicPr>
          <p:nvPr userDrawn="1"/>
        </p:nvPicPr>
        <p:blipFill>
          <a:blip r:embed="rId2"/>
          <a:stretch>
            <a:fillRect/>
          </a:stretch>
        </p:blipFill>
        <p:spPr>
          <a:xfrm>
            <a:off x="12398685" y="493869"/>
            <a:ext cx="3162292" cy="3162292"/>
          </a:xfrm>
          <a:prstGeom prst="rect">
            <a:avLst/>
          </a:prstGeom>
        </p:spPr>
      </p:pic>
    </p:spTree>
    <p:extLst>
      <p:ext uri="{BB962C8B-B14F-4D97-AF65-F5344CB8AC3E}">
        <p14:creationId xmlns:p14="http://schemas.microsoft.com/office/powerpoint/2010/main" val="30360864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Docs">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solidFill>
                <a:schemeClr val="bg1">
                  <a:lumMod val="85000"/>
                </a:schemeClr>
              </a:solidFill>
            </a:endParaRPr>
          </a:p>
        </p:txBody>
      </p:sp>
      <p:sp>
        <p:nvSpPr>
          <p:cNvPr id="17" name="TextBox 16"/>
          <p:cNvSpPr txBox="1"/>
          <p:nvPr userDrawn="1"/>
        </p:nvSpPr>
        <p:spPr bwMode="white">
          <a:xfrm>
            <a:off x="136961" y="488145"/>
            <a:ext cx="7134276"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DOCS</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Let's Check the Docs…</a:t>
            </a:r>
            <a:endParaRPr lang="en-US" dirty="0"/>
          </a:p>
        </p:txBody>
      </p:sp>
      <p:sp>
        <p:nvSpPr>
          <p:cNvPr id="3" name="TextBox 2"/>
          <p:cNvSpPr txBox="1"/>
          <p:nvPr userDrawn="1"/>
        </p:nvSpPr>
        <p:spPr bwMode="white">
          <a:xfrm>
            <a:off x="3311897" y="7582905"/>
            <a:ext cx="1219200" cy="1219200"/>
          </a:xfrm>
          <a:prstGeom prst="rect">
            <a:avLst/>
          </a:prstGeom>
        </p:spPr>
        <p:txBody>
          <a:bodyPr vert="horz" wrap="none" lIns="121920" tIns="121920" rIns="121920" bIns="121920" rtlCol="0">
            <a:normAutofit/>
          </a:bodyPr>
          <a:lstStyle/>
          <a:p>
            <a:endParaRPr lang="en-US" sz="3200" dirty="0" smtClean="0"/>
          </a:p>
        </p:txBody>
      </p:sp>
      <p:pic>
        <p:nvPicPr>
          <p:cNvPr id="18" name="Picture 17"/>
          <p:cNvPicPr>
            <a:picLocks noChangeAspect="1"/>
          </p:cNvPicPr>
          <p:nvPr userDrawn="1"/>
        </p:nvPicPr>
        <p:blipFill>
          <a:blip r:embed="rId2"/>
          <a:stretch>
            <a:fillRect/>
          </a:stretch>
        </p:blipFill>
        <p:spPr>
          <a:xfrm>
            <a:off x="12729067" y="839919"/>
            <a:ext cx="2613464" cy="2613464"/>
          </a:xfrm>
          <a:prstGeom prst="rect">
            <a:avLst/>
          </a:prstGeom>
        </p:spPr>
      </p:pic>
      <p:sp>
        <p:nvSpPr>
          <p:cNvPr id="12"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An excerpt from the docs that someone has so lovingly written … regurgitated here in snappy bullet points or maybe an excerpt or a synopsis.</a:t>
            </a:r>
          </a:p>
        </p:txBody>
      </p:sp>
      <p:sp>
        <p:nvSpPr>
          <p:cNvPr id="10" name="Content Placeholder 3"/>
          <p:cNvSpPr>
            <a:spLocks noGrp="1"/>
          </p:cNvSpPr>
          <p:nvPr>
            <p:ph sz="quarter" idx="13" hasCustomPrompt="1"/>
          </p:nvPr>
        </p:nvSpPr>
        <p:spPr>
          <a:xfrm>
            <a:off x="3921498" y="7164200"/>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cxnSp>
        <p:nvCxnSpPr>
          <p:cNvPr id="11" name="Straight Connector 10"/>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3"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4"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5"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3-</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90979932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cxnSp>
        <p:nvCxnSpPr>
          <p:cNvPr id="15" name="Straight Connector 1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7"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8"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9"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2-</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5136049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Lab  - Objectiv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7134276"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Lab Title</a:t>
            </a:r>
            <a:endParaRPr lang="en-US" dirty="0"/>
          </a:p>
        </p:txBody>
      </p:sp>
      <p:sp>
        <p:nvSpPr>
          <p:cNvPr id="19" name="TextBox 18"/>
          <p:cNvSpPr txBox="1"/>
          <p:nvPr userDrawn="1"/>
        </p:nvSpPr>
        <p:spPr bwMode="white">
          <a:xfrm>
            <a:off x="2925924" y="5316750"/>
            <a:ext cx="11018907" cy="1631135"/>
          </a:xfrm>
          <a:prstGeom prst="rect">
            <a:avLst/>
          </a:prstGeom>
        </p:spPr>
        <p:txBody>
          <a:bodyPr vert="horz" wrap="square" lIns="121920" tIns="121920" rIns="121920" bIns="121920" rtlCol="0">
            <a:normAutofit/>
          </a:bodyPr>
          <a:lstStyle/>
          <a:p>
            <a:endParaRPr lang="en-US" sz="3200" dirty="0" smtClean="0"/>
          </a:p>
        </p:txBody>
      </p:sp>
      <p:sp>
        <p:nvSpPr>
          <p:cNvPr id="25" name="TextBox 24"/>
          <p:cNvSpPr txBox="1"/>
          <p:nvPr userDrawn="1"/>
        </p:nvSpPr>
        <p:spPr bwMode="white">
          <a:xfrm>
            <a:off x="2228684" y="5129978"/>
            <a:ext cx="11778401" cy="784439"/>
          </a:xfrm>
          <a:prstGeom prst="rect">
            <a:avLst/>
          </a:prstGeom>
        </p:spPr>
        <p:txBody>
          <a:bodyPr vert="horz" wrap="square" lIns="121920" tIns="121920" rIns="121920" bIns="121920" rtlCol="0">
            <a:normAutofit/>
          </a:bodyPr>
          <a:lstStyle/>
          <a:p>
            <a:r>
              <a:rPr lang="en-US" sz="3200" b="1" dirty="0" smtClean="0"/>
              <a:t>Objective:</a:t>
            </a:r>
            <a:endParaRPr lang="en-US" sz="3200" b="1" dirty="0"/>
          </a:p>
        </p:txBody>
      </p:sp>
      <p:sp>
        <p:nvSpPr>
          <p:cNvPr id="9" name="Text Placeholder 8"/>
          <p:cNvSpPr>
            <a:spLocks noGrp="1"/>
          </p:cNvSpPr>
          <p:nvPr>
            <p:ph type="body" sz="quarter" idx="10" hasCustomPrompt="1"/>
          </p:nvPr>
        </p:nvSpPr>
        <p:spPr>
          <a:xfrm>
            <a:off x="3012273" y="5989430"/>
            <a:ext cx="11318532" cy="1854956"/>
          </a:xfrm>
        </p:spPr>
        <p:txBody>
          <a:bodyPr>
            <a:normAutofit/>
          </a:bodyPr>
          <a:lstStyle>
            <a:lvl1pPr marL="0" indent="0">
              <a:buFont typeface="+mj-lt"/>
              <a:buNone/>
              <a:defRPr sz="2400" baseline="0"/>
            </a:lvl1pPr>
          </a:lstStyle>
          <a:p>
            <a:pPr lvl="0"/>
            <a:r>
              <a:rPr lang="en-US" dirty="0" smtClean="0"/>
              <a:t>A concrete list of steps to accomplish.</a:t>
            </a:r>
          </a:p>
          <a:p>
            <a:pPr lvl="0"/>
            <a:endParaRPr lang="en-US" dirty="0" smtClean="0"/>
          </a:p>
          <a:p>
            <a:pPr lvl="0"/>
            <a:r>
              <a:rPr lang="en-US" dirty="0" smtClean="0"/>
              <a:t>One</a:t>
            </a:r>
          </a:p>
          <a:p>
            <a:pPr lvl="0"/>
            <a:r>
              <a:rPr lang="en-US" dirty="0" smtClean="0"/>
              <a:t>Two</a:t>
            </a:r>
          </a:p>
        </p:txBody>
      </p:sp>
      <p:sp>
        <p:nvSpPr>
          <p:cNvPr id="13" name="Content Placeholder 12"/>
          <p:cNvSpPr>
            <a:spLocks noGrp="1"/>
          </p:cNvSpPr>
          <p:nvPr>
            <p:ph sz="quarter" idx="11" hasCustomPrompt="1"/>
          </p:nvPr>
        </p:nvSpPr>
        <p:spPr>
          <a:xfrm>
            <a:off x="3017561" y="3462898"/>
            <a:ext cx="11319040" cy="1528233"/>
          </a:xfrm>
        </p:spPr>
        <p:txBody>
          <a:bodyPr anchor="ctr">
            <a:normAutofit/>
          </a:bodyPr>
          <a:lstStyle>
            <a:lvl1pPr marL="121917" indent="0">
              <a:spcBef>
                <a:spcPts val="800"/>
              </a:spcBef>
              <a:buNone/>
              <a:defRPr sz="3733" i="1" baseline="0">
                <a:solidFill>
                  <a:schemeClr val="bg1">
                    <a:lumMod val="50000"/>
                  </a:schemeClr>
                </a:solidFill>
              </a:defRPr>
            </a:lvl1pPr>
          </a:lstStyle>
          <a:p>
            <a:pPr lvl="0"/>
            <a:r>
              <a:rPr lang="en-US" dirty="0" smtClean="0"/>
              <a:t>Should I use a leading question that gives an overview of the lab?</a:t>
            </a:r>
            <a:endParaRPr lang="en-US" dirty="0"/>
          </a:p>
        </p:txBody>
      </p:sp>
      <p:pic>
        <p:nvPicPr>
          <p:cNvPr id="30" name="Picture 29"/>
          <p:cNvPicPr>
            <a:picLocks noChangeAspect="1"/>
          </p:cNvPicPr>
          <p:nvPr userDrawn="1"/>
        </p:nvPicPr>
        <p:blipFill>
          <a:blip r:embed="rId2"/>
          <a:stretch>
            <a:fillRect/>
          </a:stretch>
        </p:blipFill>
        <p:spPr>
          <a:xfrm>
            <a:off x="13903024" y="551454"/>
            <a:ext cx="1986958" cy="2014943"/>
          </a:xfrm>
          <a:prstGeom prst="rect">
            <a:avLst/>
          </a:prstGeom>
        </p:spPr>
      </p:pic>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3-</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0737546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Lab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7134276"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LAB</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Lab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8" name="Picture 7"/>
          <p:cNvPicPr>
            <a:picLocks noChangeAspect="1"/>
          </p:cNvPicPr>
          <p:nvPr userDrawn="1"/>
        </p:nvPicPr>
        <p:blipFill>
          <a:blip r:embed="rId2"/>
          <a:stretch>
            <a:fillRect/>
          </a:stretch>
        </p:blipFill>
        <p:spPr>
          <a:xfrm>
            <a:off x="12771610" y="551454"/>
            <a:ext cx="3118372" cy="3162292"/>
          </a:xfrm>
          <a:prstGeom prst="rect">
            <a:avLst/>
          </a:prstGeom>
        </p:spPr>
      </p:pic>
    </p:spTree>
    <p:extLst>
      <p:ext uri="{BB962C8B-B14F-4D97-AF65-F5344CB8AC3E}">
        <p14:creationId xmlns:p14="http://schemas.microsoft.com/office/powerpoint/2010/main" val="1858558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Exercis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Exercise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9" name="Picture 8"/>
          <p:cNvPicPr>
            <a:picLocks noChangeAspect="1"/>
          </p:cNvPicPr>
          <p:nvPr userDrawn="1"/>
        </p:nvPicPr>
        <p:blipFill>
          <a:blip r:embed="rId2"/>
          <a:stretch>
            <a:fillRect/>
          </a:stretch>
        </p:blipFill>
        <p:spPr>
          <a:xfrm>
            <a:off x="13585370" y="482873"/>
            <a:ext cx="2006111" cy="2006111"/>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3-</a:t>
            </a:r>
            <a:endParaRPr lang="en-US" sz="1867" b="0" dirty="0">
              <a:solidFill>
                <a:srgbClr val="7D868C"/>
              </a:solidFill>
              <a:latin typeface="+mn-lt"/>
              <a:cs typeface="Arial" panose="020B0604020202020204" pitchFamily="34" charset="0"/>
            </a:endParaRPr>
          </a:p>
        </p:txBody>
      </p:sp>
      <p:sp>
        <p:nvSpPr>
          <p:cNvPr id="14" name="TextBox 13"/>
          <p:cNvSpPr txBox="1"/>
          <p:nvPr userDrawn="1"/>
        </p:nvSpPr>
        <p:spPr bwMode="white">
          <a:xfrm>
            <a:off x="136961" y="488145"/>
            <a:ext cx="12824551"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spTree>
    <p:extLst>
      <p:ext uri="{BB962C8B-B14F-4D97-AF65-F5344CB8AC3E}">
        <p14:creationId xmlns:p14="http://schemas.microsoft.com/office/powerpoint/2010/main" val="33615065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Version Control">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12824551"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COMMIT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Commit Your Work</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latin typeface="Courier New" panose="02070309020205020404" pitchFamily="49" charset="0"/>
                <a:cs typeface="Courier New" panose="02070309020205020404" pitchFamily="49" charset="0"/>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err="1" smtClean="0"/>
              <a:t>git</a:t>
            </a:r>
            <a:r>
              <a:rPr lang="en-US" dirty="0" smtClean="0"/>
              <a:t> add .</a:t>
            </a:r>
          </a:p>
          <a:p>
            <a:r>
              <a:rPr lang="en-US" dirty="0" err="1" smtClean="0"/>
              <a:t>git</a:t>
            </a:r>
            <a:r>
              <a:rPr lang="en-US" dirty="0" smtClean="0"/>
              <a:t> commit -m "message"</a:t>
            </a:r>
          </a:p>
        </p:txBody>
      </p:sp>
      <p:pic>
        <p:nvPicPr>
          <p:cNvPr id="3" name="Picture 2"/>
          <p:cNvPicPr>
            <a:picLocks noChangeAspect="1"/>
          </p:cNvPicPr>
          <p:nvPr userDrawn="1"/>
        </p:nvPicPr>
        <p:blipFill>
          <a:blip r:embed="rId2"/>
          <a:stretch>
            <a:fillRect/>
          </a:stretch>
        </p:blipFill>
        <p:spPr>
          <a:xfrm>
            <a:off x="13170632" y="298921"/>
            <a:ext cx="2608891" cy="3478521"/>
          </a:xfrm>
          <a:prstGeom prst="rect">
            <a:avLst/>
          </a:prstGeom>
        </p:spPr>
      </p:pic>
    </p:spTree>
    <p:extLst>
      <p:ext uri="{BB962C8B-B14F-4D97-AF65-F5344CB8AC3E}">
        <p14:creationId xmlns:p14="http://schemas.microsoft.com/office/powerpoint/2010/main" val="39737164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theme" Target="../theme/theme1.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bwMode="auto">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bwMode="white">
          <a:xfrm>
            <a:off x="609600" y="304800"/>
            <a:ext cx="14935200" cy="829056"/>
          </a:xfrm>
          <a:prstGeom prst="rect">
            <a:avLst/>
          </a:prstGeom>
        </p:spPr>
        <p:txBody>
          <a:bodyPr vert="horz" wrap="square" lIns="0" tIns="0" rIns="0" bIns="0" rtlCol="0" anchor="t" anchorCtr="0">
            <a:normAutofit/>
          </a:bodyPr>
          <a:lstStyle/>
          <a:p>
            <a:r>
              <a:rPr lang="en-CA" dirty="0" smtClean="0"/>
              <a:t>Title Text</a:t>
            </a:r>
            <a:endParaRPr lang="en-US" dirty="0"/>
          </a:p>
        </p:txBody>
      </p:sp>
      <p:sp>
        <p:nvSpPr>
          <p:cNvPr id="3" name="Text Placeholder 2"/>
          <p:cNvSpPr>
            <a:spLocks noGrp="1"/>
          </p:cNvSpPr>
          <p:nvPr>
            <p:ph type="body" idx="1"/>
          </p:nvPr>
        </p:nvSpPr>
        <p:spPr bwMode="white">
          <a:xfrm>
            <a:off x="609601" y="1524000"/>
            <a:ext cx="14938964" cy="7010400"/>
          </a:xfrm>
          <a:prstGeom prst="rect">
            <a:avLst/>
          </a:prstGeom>
        </p:spPr>
        <p:txBody>
          <a:bodyPr vert="horz" wrap="square" lIns="0" tIns="0" rIns="0" bIns="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Footer Placeholder 4"/>
          <p:cNvSpPr>
            <a:spLocks noGrp="1"/>
          </p:cNvSpPr>
          <p:nvPr>
            <p:ph type="ftr" sz="quarter" idx="3"/>
          </p:nvPr>
        </p:nvSpPr>
        <p:spPr>
          <a:xfrm>
            <a:off x="5384800" y="8475134"/>
            <a:ext cx="5486400" cy="486833"/>
          </a:xfrm>
          <a:prstGeom prst="rect">
            <a:avLst/>
          </a:prstGeom>
        </p:spPr>
        <p:txBody>
          <a:bodyPr vert="horz" lIns="91440" tIns="45720" rIns="91440" bIns="45720" rtlCol="0" anchor="ctr"/>
          <a:lstStyle>
            <a:lvl1pPr algn="ctr">
              <a:defRPr sz="1600">
                <a:solidFill>
                  <a:schemeClr val="tx1">
                    <a:tint val="75000"/>
                  </a:schemeClr>
                </a:solidFill>
              </a:defRPr>
            </a:lvl1pPr>
          </a:lstStyle>
          <a:p>
            <a:r>
              <a:rPr lang="en-US" dirty="0" smtClean="0"/>
              <a:t>©2015 Chef Software Inc.</a:t>
            </a:r>
            <a:endParaRPr lang="en-US" dirty="0"/>
          </a:p>
        </p:txBody>
      </p:sp>
      <p:sp>
        <p:nvSpPr>
          <p:cNvPr id="6" name="Slide Number Placeholder 5"/>
          <p:cNvSpPr>
            <a:spLocks noGrp="1"/>
          </p:cNvSpPr>
          <p:nvPr>
            <p:ph type="sldNum" sz="quarter" idx="4"/>
          </p:nvPr>
        </p:nvSpPr>
        <p:spPr>
          <a:xfrm>
            <a:off x="11480800" y="8475134"/>
            <a:ext cx="3657600" cy="486833"/>
          </a:xfrm>
          <a:prstGeom prst="rect">
            <a:avLst/>
          </a:prstGeom>
        </p:spPr>
        <p:txBody>
          <a:bodyPr vert="horz" lIns="91440" tIns="45720" rIns="91440" bIns="45720" rtlCol="0" anchor="ctr"/>
          <a:lstStyle>
            <a:lvl1pPr algn="r">
              <a:defRPr sz="1600">
                <a:solidFill>
                  <a:schemeClr val="tx1">
                    <a:tint val="75000"/>
                  </a:schemeClr>
                </a:solidFill>
              </a:defRPr>
            </a:lvl1pPr>
          </a:lstStyle>
          <a:p>
            <a:fld id="{2D3AC244-EF0F-45B5-99B7-04DF836D954E}" type="slidenum">
              <a:rPr lang="en-US" smtClean="0"/>
              <a:t>‹#›</a:t>
            </a:fld>
            <a:endParaRPr lang="en-US" dirty="0"/>
          </a:p>
        </p:txBody>
      </p:sp>
      <p:pic>
        <p:nvPicPr>
          <p:cNvPr id="7" name="Picture 6"/>
          <p:cNvPicPr>
            <a:picLocks noChangeAspect="1"/>
          </p:cNvPicPr>
          <p:nvPr userDrawn="1"/>
        </p:nvPicPr>
        <p:blipFill>
          <a:blip r:embed="rId29" cstate="print">
            <a:extLst>
              <a:ext uri="{28A0092B-C50C-407E-A947-70E740481C1C}">
                <a14:useLocalDpi xmlns:a14="http://schemas.microsoft.com/office/drawing/2010/main" val="0"/>
              </a:ext>
            </a:extLst>
          </a:blip>
          <a:stretch>
            <a:fillRect/>
          </a:stretch>
        </p:blipFill>
        <p:spPr>
          <a:xfrm>
            <a:off x="15142979" y="8178791"/>
            <a:ext cx="950463" cy="1039591"/>
          </a:xfrm>
          <a:prstGeom prst="rect">
            <a:avLst/>
          </a:prstGeom>
        </p:spPr>
      </p:pic>
    </p:spTree>
    <p:extLst>
      <p:ext uri="{BB962C8B-B14F-4D97-AF65-F5344CB8AC3E}">
        <p14:creationId xmlns:p14="http://schemas.microsoft.com/office/powerpoint/2010/main" val="3254862669"/>
      </p:ext>
    </p:extLst>
  </p:cSld>
  <p:clrMap bg1="lt1" tx1="dk1" bg2="lt2" tx2="dk2" accent1="accent1" accent2="accent2" accent3="accent3" accent4="accent4" accent5="accent5" accent6="accent6" hlink="hlink" folHlink="folHlink"/>
  <p:sldLayoutIdLst>
    <p:sldLayoutId id="2147483789" r:id="rId1"/>
    <p:sldLayoutId id="2147483775" r:id="rId2"/>
    <p:sldLayoutId id="2147483783" r:id="rId3"/>
    <p:sldLayoutId id="2147483777" r:id="rId4"/>
    <p:sldLayoutId id="2147483772" r:id="rId5"/>
    <p:sldLayoutId id="2147483781" r:id="rId6"/>
    <p:sldLayoutId id="2147483768" r:id="rId7"/>
    <p:sldLayoutId id="2147483782" r:id="rId8"/>
    <p:sldLayoutId id="2147483785" r:id="rId9"/>
    <p:sldLayoutId id="2147483770" r:id="rId10"/>
    <p:sldLayoutId id="2147483774" r:id="rId11"/>
    <p:sldLayoutId id="2147483771" r:id="rId12"/>
    <p:sldLayoutId id="2147483776" r:id="rId13"/>
    <p:sldLayoutId id="2147483764" r:id="rId14"/>
    <p:sldLayoutId id="2147483780" r:id="rId15"/>
    <p:sldLayoutId id="2147483766" r:id="rId16"/>
    <p:sldLayoutId id="2147483779" r:id="rId17"/>
    <p:sldLayoutId id="2147483767" r:id="rId18"/>
    <p:sldLayoutId id="2147483723" r:id="rId19"/>
    <p:sldLayoutId id="2147483795" r:id="rId20"/>
    <p:sldLayoutId id="2147483797" r:id="rId21"/>
    <p:sldLayoutId id="2147483798" r:id="rId22"/>
    <p:sldLayoutId id="2147483799" r:id="rId23"/>
    <p:sldLayoutId id="2147483800" r:id="rId24"/>
    <p:sldLayoutId id="2147483801" r:id="rId25"/>
    <p:sldLayoutId id="2147483802" r:id="rId26"/>
    <p:sldLayoutId id="2147483803" r:id="rId27"/>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hf hdr="0" dt="0"/>
  <p:txStyles>
    <p:titleStyle>
      <a:lvl1pPr algn="l" defTabSz="1219120" rtl="0" eaLnBrk="1" latinLnBrk="0" hangingPunct="1">
        <a:lnSpc>
          <a:spcPct val="90000"/>
        </a:lnSpc>
        <a:spcBef>
          <a:spcPct val="0"/>
        </a:spcBef>
        <a:buNone/>
        <a:defRPr lang="en-US" sz="5867" b="1" kern="1200" cap="none" spc="0" baseline="0" dirty="0" smtClean="0">
          <a:ln w="3175">
            <a:noFill/>
          </a:ln>
          <a:solidFill>
            <a:schemeClr val="accent1"/>
          </a:solidFill>
          <a:effectLst/>
          <a:latin typeface="+mj-lt"/>
          <a:ea typeface="+mn-ea"/>
          <a:cs typeface="Arial" charset="0"/>
        </a:defRPr>
      </a:lvl1pPr>
    </p:titleStyle>
    <p:bodyStyle>
      <a:lvl1pPr marL="0" indent="0" algn="l" defTabSz="1219120" rtl="0" eaLnBrk="1" latinLnBrk="0" hangingPunct="1">
        <a:lnSpc>
          <a:spcPct val="100000"/>
        </a:lnSpc>
        <a:spcBef>
          <a:spcPts val="800"/>
        </a:spcBef>
        <a:buSzPct val="90000"/>
        <a:buFont typeface="Arial" pitchFamily="34" charset="0"/>
        <a:buNone/>
        <a:defRPr sz="4267" kern="1200" baseline="0">
          <a:solidFill>
            <a:schemeClr val="accent3">
              <a:lumMod val="50000"/>
            </a:schemeClr>
          </a:solidFill>
          <a:latin typeface="+mn-lt"/>
          <a:ea typeface="+mn-ea"/>
          <a:cs typeface="+mn-cs"/>
        </a:defRPr>
      </a:lvl1pPr>
      <a:lvl2pPr marL="309026" indent="0" algn="l" defTabSz="1219120" rtl="0" eaLnBrk="1" latinLnBrk="0" hangingPunct="1">
        <a:lnSpc>
          <a:spcPct val="100000"/>
        </a:lnSpc>
        <a:spcBef>
          <a:spcPts val="800"/>
        </a:spcBef>
        <a:buSzPct val="90000"/>
        <a:buFont typeface="Arial" pitchFamily="34" charset="0"/>
        <a:buNone/>
        <a:defRPr sz="3733" kern="1200" baseline="0">
          <a:solidFill>
            <a:schemeClr val="accent3">
              <a:lumMod val="50000"/>
            </a:schemeClr>
          </a:solidFill>
          <a:latin typeface="+mn-lt"/>
          <a:ea typeface="+mn-ea"/>
          <a:cs typeface="+mn-cs"/>
        </a:defRPr>
      </a:lvl2pPr>
      <a:lvl3pPr marL="609585" indent="0" algn="l" defTabSz="1219120" rtl="0" eaLnBrk="1" latinLnBrk="0" hangingPunct="1">
        <a:lnSpc>
          <a:spcPct val="100000"/>
        </a:lnSpc>
        <a:spcBef>
          <a:spcPts val="800"/>
        </a:spcBef>
        <a:buSzPct val="90000"/>
        <a:buFont typeface="Arial" pitchFamily="34" charset="0"/>
        <a:buNone/>
        <a:defRPr sz="3200" kern="1200" baseline="0">
          <a:solidFill>
            <a:schemeClr val="accent3">
              <a:lumMod val="50000"/>
            </a:schemeClr>
          </a:solidFill>
          <a:latin typeface="+mn-lt"/>
          <a:ea typeface="+mn-ea"/>
          <a:cs typeface="+mn-cs"/>
        </a:defRPr>
      </a:lvl3pPr>
      <a:lvl4pPr marL="840296" indent="0" algn="l" defTabSz="1219120" rtl="0" eaLnBrk="1" latinLnBrk="0" hangingPunct="1">
        <a:lnSpc>
          <a:spcPct val="100000"/>
        </a:lnSpc>
        <a:spcBef>
          <a:spcPts val="800"/>
        </a:spcBef>
        <a:buSzPct val="90000"/>
        <a:buFont typeface="Arial" pitchFamily="34" charset="0"/>
        <a:buNone/>
        <a:defRPr sz="2667" kern="1200" baseline="0">
          <a:solidFill>
            <a:schemeClr val="accent3">
              <a:lumMod val="50000"/>
            </a:schemeClr>
          </a:solidFill>
          <a:latin typeface="+mn-lt"/>
          <a:ea typeface="+mn-ea"/>
          <a:cs typeface="+mn-cs"/>
        </a:defRPr>
      </a:lvl4pPr>
      <a:lvl5pPr marL="1068889" indent="0" algn="l" defTabSz="1219120" rtl="0" eaLnBrk="1" latinLnBrk="0" hangingPunct="1">
        <a:lnSpc>
          <a:spcPct val="100000"/>
        </a:lnSpc>
        <a:spcBef>
          <a:spcPts val="800"/>
        </a:spcBef>
        <a:buSzPct val="90000"/>
        <a:buFont typeface="Arial" pitchFamily="34" charset="0"/>
        <a:buNone/>
        <a:defRPr sz="2400" kern="1200" baseline="0">
          <a:solidFill>
            <a:schemeClr val="accent3">
              <a:lumMod val="50000"/>
            </a:schemeClr>
          </a:solidFill>
          <a:latin typeface="+mn-lt"/>
          <a:ea typeface="+mn-ea"/>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p:bodyStyle>
    <p:otherStyle>
      <a:defPPr>
        <a:defRPr lang="en-US"/>
      </a:defPPr>
      <a:lvl1pPr marL="0" algn="l" defTabSz="1219120" rtl="0" eaLnBrk="1" latinLnBrk="0" hangingPunct="1">
        <a:defRPr sz="2400" kern="1200">
          <a:solidFill>
            <a:schemeClr val="tx1"/>
          </a:solidFill>
          <a:latin typeface="+mn-lt"/>
          <a:ea typeface="+mn-ea"/>
          <a:cs typeface="+mn-cs"/>
        </a:defRPr>
      </a:lvl1pPr>
      <a:lvl2pPr marL="609561" algn="l" defTabSz="1219120" rtl="0" eaLnBrk="1" latinLnBrk="0" hangingPunct="1">
        <a:defRPr sz="2400" kern="1200">
          <a:solidFill>
            <a:schemeClr val="tx1"/>
          </a:solidFill>
          <a:latin typeface="+mn-lt"/>
          <a:ea typeface="+mn-ea"/>
          <a:cs typeface="+mn-cs"/>
        </a:defRPr>
      </a:lvl2pPr>
      <a:lvl3pPr marL="1219120" algn="l" defTabSz="1219120" rtl="0" eaLnBrk="1" latinLnBrk="0" hangingPunct="1">
        <a:defRPr sz="2400" kern="1200">
          <a:solidFill>
            <a:schemeClr val="tx1"/>
          </a:solidFill>
          <a:latin typeface="+mn-lt"/>
          <a:ea typeface="+mn-ea"/>
          <a:cs typeface="+mn-cs"/>
        </a:defRPr>
      </a:lvl3pPr>
      <a:lvl4pPr marL="1828681" algn="l" defTabSz="1219120" rtl="0" eaLnBrk="1" latinLnBrk="0" hangingPunct="1">
        <a:defRPr sz="2400" kern="1200">
          <a:solidFill>
            <a:schemeClr val="tx1"/>
          </a:solidFill>
          <a:latin typeface="+mn-lt"/>
          <a:ea typeface="+mn-ea"/>
          <a:cs typeface="+mn-cs"/>
        </a:defRPr>
      </a:lvl4pPr>
      <a:lvl5pPr marL="2438242" algn="l" defTabSz="1219120" rtl="0" eaLnBrk="1" latinLnBrk="0" hangingPunct="1">
        <a:defRPr sz="2400" kern="1200">
          <a:solidFill>
            <a:schemeClr val="tx1"/>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pos="5120" userDrawn="1">
          <p15:clr>
            <a:srgbClr val="F26B43"/>
          </p15:clr>
        </p15:guide>
        <p15:guide id="2" orient="horz" pos="2880" userDrawn="1">
          <p15:clr>
            <a:srgbClr val="F26B43"/>
          </p15:clr>
        </p15:guide>
        <p15:guide id="3" orient="horz" pos="384" userDrawn="1">
          <p15:clr>
            <a:srgbClr val="F26B43"/>
          </p15:clr>
        </p15:guide>
        <p15:guide id="4" orient="horz" pos="5376" userDrawn="1">
          <p15:clr>
            <a:srgbClr val="F26B43"/>
          </p15:clr>
        </p15:guide>
        <p15:guide id="5" pos="427" userDrawn="1">
          <p15:clr>
            <a:srgbClr val="F26B43"/>
          </p15:clr>
        </p15:guide>
        <p15:guide id="6" pos="9813" userDrawn="1">
          <p15:clr>
            <a:srgbClr val="F26B43"/>
          </p15:clr>
        </p15:guide>
        <p15:guide id="7" orient="horz" pos="1152" userDrawn="1">
          <p15:clr>
            <a:srgbClr val="F26B43"/>
          </p15:clr>
        </p15:guide>
        <p15:guide id="8" orient="horz" pos="4768" userDrawn="1">
          <p15:clr>
            <a:srgbClr val="F26B43"/>
          </p15:clr>
        </p15:guide>
        <p15:guide id="9" orient="horz" pos="1536" userDrawn="1">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2.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6.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5.xml"/></Relationships>
</file>

<file path=ppt/slides/_rels/slide13.xml.rels><?xml version="1.0" encoding="UTF-8" standalone="yes"?>
<Relationships xmlns="http://schemas.openxmlformats.org/package/2006/relationships"><Relationship Id="rId3" Type="http://schemas.openxmlformats.org/officeDocument/2006/relationships/hyperlink" Target="http://docs.chef.io/cookbooks.html" TargetMode="External"/><Relationship Id="rId2" Type="http://schemas.openxmlformats.org/officeDocument/2006/relationships/notesSlide" Target="../notesSlides/notesSlide13.xml"/><Relationship Id="rId1" Type="http://schemas.openxmlformats.org/officeDocument/2006/relationships/slideLayout" Target="../slideLayouts/slideLayout1.xml"/><Relationship Id="rId4" Type="http://schemas.openxmlformats.org/officeDocument/2006/relationships/image" Target="../media/image5.emf"/></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5.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5.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5.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5.xml"/></Relationships>
</file>

<file path=ppt/slides/_rels/slide18.xml.rels><?xml version="1.0" encoding="UTF-8" standalone="yes"?>
<Relationships xmlns="http://schemas.openxmlformats.org/package/2006/relationships"><Relationship Id="rId3" Type="http://schemas.openxmlformats.org/officeDocument/2006/relationships/hyperlink" Target="http://daringfireball.net/projects/markdown/syntax" TargetMode="External"/><Relationship Id="rId2" Type="http://schemas.openxmlformats.org/officeDocument/2006/relationships/notesSlide" Target="../notesSlides/notesSlide18.xml"/><Relationship Id="rId1" Type="http://schemas.openxmlformats.org/officeDocument/2006/relationships/slideLayout" Target="../slideLayouts/slideLayout26.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5.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hyperlink" Target="http://docs.chef.io/config_rb_metadata.html" TargetMode="External"/><Relationship Id="rId2" Type="http://schemas.openxmlformats.org/officeDocument/2006/relationships/notesSlide" Target="../notesSlides/notesSlide20.xml"/><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5.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5.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5.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5.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6.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5.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5.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5.xml"/></Relationships>
</file>

<file path=ppt/slides/_rels/slide29.xml.rels><?xml version="1.0" encoding="UTF-8" standalone="yes"?>
<Relationships xmlns="http://schemas.openxmlformats.org/package/2006/relationships"><Relationship Id="rId3" Type="http://schemas.openxmlformats.org/officeDocument/2006/relationships/hyperlink" Target="http://git-scm.com/book/en/v2/Getting-Started-Git-Basics" TargetMode="External"/><Relationship Id="rId2" Type="http://schemas.openxmlformats.org/officeDocument/2006/relationships/notesSlide" Target="../notesSlides/notesSlide29.xml"/><Relationship Id="rId1" Type="http://schemas.openxmlformats.org/officeDocument/2006/relationships/slideLayout" Target="../slideLayouts/slideLayout27.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5.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5.xml"/></Relationships>
</file>

<file path=ppt/slides/_rels/slide32.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32.xml"/><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5.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8.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5.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24.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25.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25.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9.xml"/></Relationships>
</file>

<file path=ppt/slides/_rels/slide4.xml.rels><?xml version="1.0" encoding="UTF-8" standalone="yes"?>
<Relationships xmlns="http://schemas.openxmlformats.org/package/2006/relationships"><Relationship Id="rId8" Type="http://schemas.openxmlformats.org/officeDocument/2006/relationships/image" Target="../media/image18.png"/><Relationship Id="rId3" Type="http://schemas.openxmlformats.org/officeDocument/2006/relationships/image" Target="../media/image15.png"/><Relationship Id="rId7" Type="http://schemas.microsoft.com/office/2007/relationships/hdphoto" Target="../media/hdphoto2.wdp"/><Relationship Id="rId2" Type="http://schemas.openxmlformats.org/officeDocument/2006/relationships/notesSlide" Target="../notesSlides/notesSlide4.xml"/><Relationship Id="rId1" Type="http://schemas.openxmlformats.org/officeDocument/2006/relationships/slideLayout" Target="../slideLayouts/slideLayout1.xml"/><Relationship Id="rId6" Type="http://schemas.openxmlformats.org/officeDocument/2006/relationships/image" Target="../media/image17.png"/><Relationship Id="rId5" Type="http://schemas.microsoft.com/office/2007/relationships/hdphoto" Target="../media/hdphoto1.wdp"/><Relationship Id="rId4" Type="http://schemas.openxmlformats.org/officeDocument/2006/relationships/image" Target="../media/image16.png"/><Relationship Id="rId9" Type="http://schemas.microsoft.com/office/2007/relationships/hdphoto" Target="../media/hdphoto3.wdp"/></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12.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12.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19.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3.xml"/></Relationships>
</file>

<file path=ppt/slides/_rels/slide6.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4.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bwMode="auto"/>
        <p:txBody>
          <a:bodyPr/>
          <a:lstStyle/>
          <a:p>
            <a:r>
              <a:rPr lang="en-US" dirty="0" smtClean="0"/>
              <a:t>Cookbooks</a:t>
            </a:r>
            <a:endParaRPr lang="en-US" dirty="0"/>
          </a:p>
        </p:txBody>
      </p:sp>
      <p:sp>
        <p:nvSpPr>
          <p:cNvPr id="3" name="Subtitle 2"/>
          <p:cNvSpPr>
            <a:spLocks noGrp="1"/>
          </p:cNvSpPr>
          <p:nvPr>
            <p:ph type="subTitle" idx="1"/>
          </p:nvPr>
        </p:nvSpPr>
        <p:spPr bwMode="auto"/>
        <p:txBody>
          <a:bodyPr/>
          <a:lstStyle/>
          <a:p>
            <a:r>
              <a:rPr lang="en-US" dirty="0"/>
              <a:t>Organizing R</a:t>
            </a:r>
            <a:r>
              <a:rPr lang="en-US" dirty="0" smtClean="0"/>
              <a:t>ecipes</a:t>
            </a:r>
            <a:endParaRPr lang="en-US" dirty="0"/>
          </a:p>
        </p:txBody>
      </p:sp>
      <p:sp>
        <p:nvSpPr>
          <p:cNvPr id="7" name="Footer Placeholder 2"/>
          <p:cNvSpPr>
            <a:spLocks noGrp="1"/>
          </p:cNvSpPr>
          <p:nvPr>
            <p:ph type="ftr" sz="quarter" idx="10"/>
          </p:nvPr>
        </p:nvSpPr>
        <p:spPr>
          <a:xfrm>
            <a:off x="324400" y="8594297"/>
            <a:ext cx="5681953" cy="430887"/>
          </a:xfrm>
        </p:spPr>
        <p:txBody>
          <a:bodyPr/>
          <a:lstStyle/>
          <a:p>
            <a:pPr algn="l"/>
            <a:r>
              <a:rPr lang="en-US" sz="1600" dirty="0">
                <a:solidFill>
                  <a:srgbClr val="7D868C"/>
                </a:solidFill>
              </a:rPr>
              <a:t>©2015 Chef Software Inc.</a:t>
            </a:r>
          </a:p>
        </p:txBody>
      </p:sp>
    </p:spTree>
    <p:extLst>
      <p:ext uri="{BB962C8B-B14F-4D97-AF65-F5344CB8AC3E}">
        <p14:creationId xmlns:p14="http://schemas.microsoft.com/office/powerpoint/2010/main" val="323348600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732547" y="2496326"/>
            <a:ext cx="12254005" cy="951447"/>
          </a:xfrm>
        </p:spPr>
        <p:txBody>
          <a:bodyPr>
            <a:normAutofit fontScale="90000"/>
          </a:bodyPr>
          <a:lstStyle/>
          <a:p>
            <a:r>
              <a:rPr lang="en-US" dirty="0" smtClean="0"/>
              <a:t>GE: Create a Cookbook</a:t>
            </a:r>
            <a:endParaRPr lang="en-US" dirty="0"/>
          </a:p>
        </p:txBody>
      </p:sp>
      <p:sp>
        <p:nvSpPr>
          <p:cNvPr id="4" name="Content Placeholder 3"/>
          <p:cNvSpPr>
            <a:spLocks noGrp="1"/>
          </p:cNvSpPr>
          <p:nvPr>
            <p:ph sz="quarter" idx="11"/>
          </p:nvPr>
        </p:nvSpPr>
        <p:spPr>
          <a:xfrm>
            <a:off x="3017562" y="3462898"/>
            <a:ext cx="10364116" cy="1528233"/>
          </a:xfrm>
        </p:spPr>
        <p:txBody>
          <a:bodyPr>
            <a:normAutofit/>
          </a:bodyPr>
          <a:lstStyle/>
          <a:p>
            <a:r>
              <a:rPr lang="en-US" dirty="0"/>
              <a:t>How are we going to manage </a:t>
            </a:r>
            <a:r>
              <a:rPr lang="en-US" dirty="0" smtClean="0"/>
              <a:t>this file? Does it need a README?</a:t>
            </a:r>
            <a:endParaRPr lang="en-US" dirty="0"/>
          </a:p>
        </p:txBody>
      </p:sp>
      <p:sp>
        <p:nvSpPr>
          <p:cNvPr id="7" name="Text Placeholder 2"/>
          <p:cNvSpPr>
            <a:spLocks noGrp="1"/>
          </p:cNvSpPr>
          <p:nvPr>
            <p:ph type="body" sz="quarter" idx="10"/>
          </p:nvPr>
        </p:nvSpPr>
        <p:spPr>
          <a:xfrm>
            <a:off x="3012273" y="5989430"/>
            <a:ext cx="11318532" cy="2575108"/>
          </a:xfrm>
        </p:spPr>
        <p:txBody>
          <a:bodyPr>
            <a:noAutofit/>
          </a:bodyPr>
          <a:lstStyle/>
          <a:p>
            <a:pPr marL="457200" indent="-457200">
              <a:buFont typeface="Wingdings" charset="2"/>
              <a:buChar char="q"/>
            </a:pPr>
            <a:r>
              <a:rPr lang="en-US" sz="2667" dirty="0"/>
              <a:t>Use </a:t>
            </a:r>
            <a:r>
              <a:rPr lang="en-US" sz="2667" dirty="0">
                <a:latin typeface="+mj-lt"/>
                <a:cs typeface="Courier New" panose="02070309020205020404" pitchFamily="49" charset="0"/>
              </a:rPr>
              <a:t>chef</a:t>
            </a:r>
            <a:r>
              <a:rPr lang="en-US" sz="2667" dirty="0"/>
              <a:t> to generate a cookbook to store our setup </a:t>
            </a:r>
            <a:r>
              <a:rPr lang="en-US" sz="2667" dirty="0" smtClean="0"/>
              <a:t>recipe.</a:t>
            </a:r>
            <a:endParaRPr lang="en-US" sz="2667" dirty="0"/>
          </a:p>
          <a:p>
            <a:pPr marL="457189" indent="-457189">
              <a:buFont typeface="Wingdings" charset="2"/>
              <a:buChar char="q"/>
            </a:pPr>
            <a:r>
              <a:rPr lang="en-US" sz="2667" dirty="0"/>
              <a:t>Add the "workstation" cookbook to version </a:t>
            </a:r>
            <a:r>
              <a:rPr lang="en-US" sz="2667" dirty="0" smtClean="0"/>
              <a:t>control.</a:t>
            </a:r>
            <a:endParaRPr lang="en-US" sz="2667" dirty="0"/>
          </a:p>
        </p:txBody>
      </p:sp>
      <p:sp>
        <p:nvSpPr>
          <p:cNvPr id="3" name="Footer Placeholder 2"/>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3"/>
          </p:nvPr>
        </p:nvSpPr>
        <p:spPr/>
        <p:txBody>
          <a:bodyPr/>
          <a:lstStyle/>
          <a:p>
            <a:fld id="{D3C6E21F-9381-4880-84FB-1E73165A9E9D}" type="slidenum">
              <a:rPr lang="en-US" smtClean="0"/>
              <a:pPr/>
              <a:t>10</a:t>
            </a:fld>
            <a:endParaRPr lang="en-US" dirty="0"/>
          </a:p>
        </p:txBody>
      </p:sp>
    </p:spTree>
    <p:extLst>
      <p:ext uri="{BB962C8B-B14F-4D97-AF65-F5344CB8AC3E}">
        <p14:creationId xmlns:p14="http://schemas.microsoft.com/office/powerpoint/2010/main" val="38273458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What is '</a:t>
            </a:r>
            <a:r>
              <a:rPr lang="en-US" dirty="0" smtClean="0">
                <a:latin typeface="+mn-lt"/>
                <a:cs typeface="Courier New" panose="02070309020205020404" pitchFamily="49" charset="0"/>
              </a:rPr>
              <a:t>chef'</a:t>
            </a:r>
            <a:r>
              <a:rPr lang="en-US" dirty="0" smtClean="0"/>
              <a:t>?</a:t>
            </a:r>
            <a:endParaRPr lang="en-US" dirty="0"/>
          </a:p>
        </p:txBody>
      </p:sp>
      <p:sp>
        <p:nvSpPr>
          <p:cNvPr id="3" name="Subtitle 2"/>
          <p:cNvSpPr>
            <a:spLocks noGrp="1"/>
          </p:cNvSpPr>
          <p:nvPr>
            <p:ph type="subTitle" idx="1"/>
          </p:nvPr>
        </p:nvSpPr>
        <p:spPr/>
        <p:txBody>
          <a:bodyPr/>
          <a:lstStyle/>
          <a:p>
            <a:r>
              <a:rPr lang="en-US" dirty="0" smtClean="0"/>
              <a:t>An executable program that allows you generate cookbooks and cookbook components.</a:t>
            </a:r>
            <a:endParaRPr lang="en-US" dirty="0"/>
          </a:p>
        </p:txBody>
      </p:sp>
      <p:sp>
        <p:nvSpPr>
          <p:cNvPr id="6" name="Footer Placeholder 5"/>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11</a:t>
            </a:fld>
            <a:endParaRPr lang="en-US" dirty="0"/>
          </a:p>
        </p:txBody>
      </p:sp>
    </p:spTree>
    <p:extLst>
      <p:ext uri="{BB962C8B-B14F-4D97-AF65-F5344CB8AC3E}">
        <p14:creationId xmlns:p14="http://schemas.microsoft.com/office/powerpoint/2010/main" val="219141877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can '</a:t>
            </a:r>
            <a:r>
              <a:rPr lang="en-US" dirty="0" smtClean="0">
                <a:latin typeface="+mn-lt"/>
                <a:cs typeface="Courier New" panose="02070309020205020404" pitchFamily="49" charset="0"/>
              </a:rPr>
              <a:t>chef'</a:t>
            </a:r>
            <a:r>
              <a:rPr lang="en-US" dirty="0" smtClean="0"/>
              <a:t> do?</a:t>
            </a:r>
            <a:endParaRPr lang="en-US" dirty="0"/>
          </a:p>
        </p:txBody>
      </p:sp>
      <p:sp>
        <p:nvSpPr>
          <p:cNvPr id="3" name="Content Placeholder 2"/>
          <p:cNvSpPr>
            <a:spLocks noGrp="1"/>
          </p:cNvSpPr>
          <p:nvPr>
            <p:ph sz="quarter" idx="10"/>
          </p:nvPr>
        </p:nvSpPr>
        <p:spPr>
          <a:xfrm>
            <a:off x="1121104" y="2061199"/>
            <a:ext cx="14423693" cy="6096519"/>
          </a:xfrm>
        </p:spPr>
        <p:txBody>
          <a:bodyPr>
            <a:noAutofit/>
          </a:bodyPr>
          <a:lstStyle/>
          <a:p>
            <a:r>
              <a:rPr lang="fr-FR" sz="2200" dirty="0"/>
              <a:t>Usage:                                                                                </a:t>
            </a:r>
          </a:p>
          <a:p>
            <a:r>
              <a:rPr lang="fr-FR" sz="2200" dirty="0"/>
              <a:t>    chef -h/--help                                                                    </a:t>
            </a:r>
          </a:p>
          <a:p>
            <a:r>
              <a:rPr lang="fr-FR" sz="2200" dirty="0"/>
              <a:t>    chef -v/--version                                                                 </a:t>
            </a:r>
          </a:p>
          <a:p>
            <a:r>
              <a:rPr lang="fr-FR" sz="2200" dirty="0"/>
              <a:t>    chef command [arguments...] [options...]                                          </a:t>
            </a:r>
          </a:p>
          <a:p>
            <a:r>
              <a:rPr lang="fr-FR" sz="2200" dirty="0"/>
              <a:t>                                                                                      </a:t>
            </a:r>
            <a:r>
              <a:rPr lang="fr-FR" sz="2200" dirty="0" smtClean="0"/>
              <a:t>                                                                          </a:t>
            </a:r>
            <a:endParaRPr lang="fr-FR" sz="2200" dirty="0"/>
          </a:p>
          <a:p>
            <a:r>
              <a:rPr lang="fr-FR" sz="2200" dirty="0" err="1"/>
              <a:t>Available</a:t>
            </a:r>
            <a:r>
              <a:rPr lang="fr-FR" sz="2200" dirty="0"/>
              <a:t> </a:t>
            </a:r>
            <a:r>
              <a:rPr lang="fr-FR" sz="2200" dirty="0" err="1"/>
              <a:t>Commands</a:t>
            </a:r>
            <a:r>
              <a:rPr lang="fr-FR" sz="2200" dirty="0"/>
              <a:t>:                                                                   </a:t>
            </a:r>
          </a:p>
          <a:p>
            <a:r>
              <a:rPr lang="fr-FR" sz="2200" dirty="0"/>
              <a:t>    </a:t>
            </a:r>
            <a:r>
              <a:rPr lang="fr-FR" sz="2200" dirty="0" err="1"/>
              <a:t>exec</a:t>
            </a:r>
            <a:r>
              <a:rPr lang="fr-FR" sz="2200" dirty="0"/>
              <a:t>        </a:t>
            </a:r>
            <a:r>
              <a:rPr lang="fr-FR" sz="2200" dirty="0" err="1"/>
              <a:t>Runs</a:t>
            </a:r>
            <a:r>
              <a:rPr lang="fr-FR" sz="2200" dirty="0"/>
              <a:t> the command in </a:t>
            </a:r>
            <a:r>
              <a:rPr lang="fr-FR" sz="2200" dirty="0" err="1"/>
              <a:t>context</a:t>
            </a:r>
            <a:r>
              <a:rPr lang="fr-FR" sz="2200" dirty="0"/>
              <a:t> of the </a:t>
            </a:r>
            <a:r>
              <a:rPr lang="fr-FR" sz="2200" dirty="0" err="1"/>
              <a:t>embedded</a:t>
            </a:r>
            <a:r>
              <a:rPr lang="fr-FR" sz="2200" dirty="0"/>
              <a:t> </a:t>
            </a:r>
            <a:r>
              <a:rPr lang="fr-FR" sz="2200" dirty="0" err="1"/>
              <a:t>ruby</a:t>
            </a:r>
            <a:r>
              <a:rPr lang="fr-FR" sz="2200" dirty="0"/>
              <a:t>                      </a:t>
            </a:r>
          </a:p>
          <a:p>
            <a:r>
              <a:rPr lang="fr-FR" sz="2200" dirty="0"/>
              <a:t>    gem         </a:t>
            </a:r>
            <a:r>
              <a:rPr lang="fr-FR" sz="2200" dirty="0" err="1"/>
              <a:t>Runs</a:t>
            </a:r>
            <a:r>
              <a:rPr lang="fr-FR" sz="2200" dirty="0"/>
              <a:t> the `gem` command in </a:t>
            </a:r>
            <a:r>
              <a:rPr lang="fr-FR" sz="2200" dirty="0" err="1"/>
              <a:t>context</a:t>
            </a:r>
            <a:r>
              <a:rPr lang="fr-FR" sz="2200" dirty="0"/>
              <a:t> of the </a:t>
            </a:r>
            <a:r>
              <a:rPr lang="fr-FR" sz="2200" dirty="0" err="1"/>
              <a:t>embedded</a:t>
            </a:r>
            <a:r>
              <a:rPr lang="fr-FR" sz="2200" dirty="0"/>
              <a:t> </a:t>
            </a:r>
            <a:r>
              <a:rPr lang="fr-FR" sz="2200" dirty="0" err="1"/>
              <a:t>ruby</a:t>
            </a:r>
            <a:r>
              <a:rPr lang="fr-FR" sz="2200" dirty="0"/>
              <a:t>                </a:t>
            </a:r>
          </a:p>
          <a:p>
            <a:r>
              <a:rPr lang="fr-FR" sz="2200" dirty="0"/>
              <a:t>    </a:t>
            </a:r>
            <a:r>
              <a:rPr lang="fr-FR" sz="2200" dirty="0" err="1"/>
              <a:t>generate</a:t>
            </a:r>
            <a:r>
              <a:rPr lang="fr-FR" sz="2200" dirty="0"/>
              <a:t>    </a:t>
            </a:r>
            <a:r>
              <a:rPr lang="fr-FR" sz="2200" dirty="0" err="1"/>
              <a:t>Generate</a:t>
            </a:r>
            <a:r>
              <a:rPr lang="fr-FR" sz="2200" dirty="0"/>
              <a:t> a new </a:t>
            </a:r>
            <a:r>
              <a:rPr lang="fr-FR" sz="2200" dirty="0" err="1"/>
              <a:t>app</a:t>
            </a:r>
            <a:r>
              <a:rPr lang="fr-FR" sz="2200" dirty="0"/>
              <a:t>, </a:t>
            </a:r>
            <a:r>
              <a:rPr lang="fr-FR" sz="2200" dirty="0" err="1"/>
              <a:t>cookbook</a:t>
            </a:r>
            <a:r>
              <a:rPr lang="fr-FR" sz="2200" dirty="0"/>
              <a:t>, or component                            </a:t>
            </a:r>
          </a:p>
          <a:p>
            <a:r>
              <a:rPr lang="fr-FR" sz="2200" dirty="0"/>
              <a:t>    </a:t>
            </a:r>
            <a:r>
              <a:rPr lang="fr-FR" sz="2200" dirty="0" err="1"/>
              <a:t>shell-init</a:t>
            </a:r>
            <a:r>
              <a:rPr lang="fr-FR" sz="2200" dirty="0"/>
              <a:t>  </a:t>
            </a:r>
            <a:r>
              <a:rPr lang="fr-FR" sz="2200" dirty="0" err="1"/>
              <a:t>Initialize</a:t>
            </a:r>
            <a:r>
              <a:rPr lang="fr-FR" sz="2200" dirty="0"/>
              <a:t> </a:t>
            </a:r>
            <a:r>
              <a:rPr lang="fr-FR" sz="2200" dirty="0" err="1"/>
              <a:t>your</a:t>
            </a:r>
            <a:r>
              <a:rPr lang="fr-FR" sz="2200" dirty="0"/>
              <a:t> </a:t>
            </a:r>
            <a:r>
              <a:rPr lang="fr-FR" sz="2200" dirty="0" err="1"/>
              <a:t>shell</a:t>
            </a:r>
            <a:r>
              <a:rPr lang="fr-FR" sz="2200" dirty="0"/>
              <a:t> to use </a:t>
            </a:r>
            <a:r>
              <a:rPr lang="fr-FR" sz="2200" dirty="0" err="1"/>
              <a:t>ChefDK</a:t>
            </a:r>
            <a:r>
              <a:rPr lang="fr-FR" sz="2200" dirty="0"/>
              <a:t> as </a:t>
            </a:r>
            <a:r>
              <a:rPr lang="fr-FR" sz="2200" dirty="0" err="1"/>
              <a:t>your</a:t>
            </a:r>
            <a:r>
              <a:rPr lang="fr-FR" sz="2200" dirty="0"/>
              <a:t> </a:t>
            </a:r>
            <a:r>
              <a:rPr lang="fr-FR" sz="2200" dirty="0" err="1"/>
              <a:t>primary</a:t>
            </a:r>
            <a:r>
              <a:rPr lang="fr-FR" sz="2200" dirty="0"/>
              <a:t> </a:t>
            </a:r>
            <a:r>
              <a:rPr lang="fr-FR" sz="2200" dirty="0" err="1"/>
              <a:t>ruby</a:t>
            </a:r>
            <a:r>
              <a:rPr lang="fr-FR" sz="2200" dirty="0"/>
              <a:t>              </a:t>
            </a:r>
          </a:p>
          <a:p>
            <a:r>
              <a:rPr lang="fr-FR" sz="2200" dirty="0"/>
              <a:t>    </a:t>
            </a:r>
            <a:r>
              <a:rPr lang="fr-FR" sz="2200" dirty="0" err="1"/>
              <a:t>install</a:t>
            </a:r>
            <a:r>
              <a:rPr lang="fr-FR" sz="2200" dirty="0"/>
              <a:t>     Install </a:t>
            </a:r>
            <a:r>
              <a:rPr lang="fr-FR" sz="2200" dirty="0" err="1"/>
              <a:t>cookbooks</a:t>
            </a:r>
            <a:r>
              <a:rPr lang="fr-FR" sz="2200" dirty="0"/>
              <a:t> </a:t>
            </a:r>
            <a:r>
              <a:rPr lang="fr-FR" sz="2200" dirty="0" err="1"/>
              <a:t>from</a:t>
            </a:r>
            <a:r>
              <a:rPr lang="fr-FR" sz="2200" dirty="0"/>
              <a:t> a </a:t>
            </a:r>
            <a:r>
              <a:rPr lang="fr-FR" sz="2200" dirty="0" err="1"/>
              <a:t>Policyfile</a:t>
            </a:r>
            <a:r>
              <a:rPr lang="fr-FR" sz="2200" dirty="0"/>
              <a:t> and </a:t>
            </a:r>
            <a:r>
              <a:rPr lang="fr-FR" sz="2200" dirty="0" err="1"/>
              <a:t>generate</a:t>
            </a:r>
            <a:r>
              <a:rPr lang="fr-FR" sz="2200" dirty="0"/>
              <a:t> a </a:t>
            </a:r>
            <a:r>
              <a:rPr lang="fr-FR" sz="2200" dirty="0" err="1"/>
              <a:t>locked</a:t>
            </a:r>
            <a:r>
              <a:rPr lang="fr-FR" sz="2200" dirty="0"/>
              <a:t> </a:t>
            </a:r>
            <a:r>
              <a:rPr lang="fr-FR" sz="2200" dirty="0" err="1"/>
              <a:t>cookbook</a:t>
            </a:r>
            <a:r>
              <a:rPr lang="fr-FR" sz="2200" dirty="0"/>
              <a:t> set</a:t>
            </a:r>
          </a:p>
          <a:p>
            <a:r>
              <a:rPr lang="fr-FR" sz="2200" dirty="0"/>
              <a:t>    update      Updates a </a:t>
            </a:r>
            <a:r>
              <a:rPr lang="fr-FR" sz="2200" dirty="0" err="1"/>
              <a:t>Policyfile.lock.json</a:t>
            </a:r>
            <a:r>
              <a:rPr lang="fr-FR" sz="2200" dirty="0"/>
              <a:t> </a:t>
            </a:r>
            <a:r>
              <a:rPr lang="fr-FR" sz="2200" dirty="0" err="1"/>
              <a:t>with</a:t>
            </a:r>
            <a:r>
              <a:rPr lang="fr-FR" sz="2200" dirty="0"/>
              <a:t> </a:t>
            </a:r>
            <a:r>
              <a:rPr lang="fr-FR" sz="2200" dirty="0" err="1"/>
              <a:t>latest</a:t>
            </a:r>
            <a:r>
              <a:rPr lang="fr-FR" sz="2200" dirty="0"/>
              <a:t> </a:t>
            </a:r>
            <a:r>
              <a:rPr lang="fr-FR" sz="2200" dirty="0" err="1"/>
              <a:t>run_list</a:t>
            </a:r>
            <a:r>
              <a:rPr lang="fr-FR" sz="2200" dirty="0"/>
              <a:t> and </a:t>
            </a:r>
            <a:r>
              <a:rPr lang="fr-FR" sz="2200" dirty="0" err="1" smtClean="0"/>
              <a:t>cookbooks</a:t>
            </a:r>
            <a:endParaRPr lang="fr-FR" sz="2200" dirty="0"/>
          </a:p>
        </p:txBody>
      </p:sp>
      <p:sp>
        <p:nvSpPr>
          <p:cNvPr id="4" name="Text Placeholder 3"/>
          <p:cNvSpPr>
            <a:spLocks noGrp="1"/>
          </p:cNvSpPr>
          <p:nvPr>
            <p:ph type="body" sz="quarter" idx="11"/>
          </p:nvPr>
        </p:nvSpPr>
        <p:spPr>
          <a:xfrm>
            <a:off x="1121104" y="1100584"/>
            <a:ext cx="14422528" cy="729785"/>
          </a:xfrm>
        </p:spPr>
        <p:txBody>
          <a:bodyPr>
            <a:normAutofit/>
          </a:bodyPr>
          <a:lstStyle/>
          <a:p>
            <a:r>
              <a:rPr lang="en-US" dirty="0" smtClean="0"/>
              <a:t>$ chef --help</a:t>
            </a:r>
            <a:endParaRPr lang="en-US" dirty="0"/>
          </a:p>
        </p:txBody>
      </p:sp>
      <p:sp>
        <p:nvSpPr>
          <p:cNvPr id="5" name="Rectangle 4"/>
          <p:cNvSpPr/>
          <p:nvPr/>
        </p:nvSpPr>
        <p:spPr bwMode="auto">
          <a:xfrm>
            <a:off x="1087686" y="5571732"/>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12</a:t>
            </a:fld>
            <a:endParaRPr lang="en-US" dirty="0"/>
          </a:p>
        </p:txBody>
      </p:sp>
    </p:spTree>
    <p:extLst>
      <p:ext uri="{BB962C8B-B14F-4D97-AF65-F5344CB8AC3E}">
        <p14:creationId xmlns:p14="http://schemas.microsoft.com/office/powerpoint/2010/main" val="30785468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Cookbooks</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13</a:t>
            </a:fld>
            <a:endParaRPr lang="en-US" dirty="0"/>
          </a:p>
        </p:txBody>
      </p:sp>
      <p:sp>
        <p:nvSpPr>
          <p:cNvPr id="17" name="Text Placeholder 4"/>
          <p:cNvSpPr>
            <a:spLocks noGrp="1"/>
          </p:cNvSpPr>
          <p:nvPr>
            <p:ph type="body" sz="quarter" idx="12"/>
          </p:nvPr>
        </p:nvSpPr>
        <p:spPr>
          <a:xfrm>
            <a:off x="677333" y="1396503"/>
            <a:ext cx="14898624" cy="6018636"/>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r>
              <a:rPr lang="en-US" sz="3200" dirty="0"/>
              <a:t>A Chef cookbook is the fundamental unit of configuration and policy distribution. </a:t>
            </a:r>
          </a:p>
          <a:p>
            <a:endParaRPr lang="en-US" sz="3200" dirty="0"/>
          </a:p>
          <a:p>
            <a:r>
              <a:rPr lang="en-US" sz="3200" dirty="0"/>
              <a:t>Each cookbook defines a scenario, such as everything needed to install and configure MySQL, and then it contains all of the components that are required to support that scenario. </a:t>
            </a:r>
          </a:p>
          <a:p>
            <a:r>
              <a:rPr lang="en-US" sz="3200" dirty="0">
                <a:cs typeface="Courier New" panose="02070309020205020404" pitchFamily="49" charset="0"/>
              </a:rPr>
              <a:t>Read the first three paragraphs here: </a:t>
            </a:r>
            <a:r>
              <a:rPr lang="en-US" sz="3200" dirty="0">
                <a:cs typeface="Courier New" panose="02070309020205020404" pitchFamily="49" charset="0"/>
                <a:hlinkClick r:id="rId3"/>
              </a:rPr>
              <a:t>http://docs.chef.io/cookbooks.html</a:t>
            </a:r>
            <a:endParaRPr lang="en-US" sz="3200" dirty="0">
              <a:cs typeface="Courier New" panose="02070309020205020404" pitchFamily="49" charset="0"/>
            </a:endParaRPr>
          </a:p>
          <a:p>
            <a:endParaRPr lang="en-US" sz="3200" dirty="0">
              <a:cs typeface="Courier New" panose="02070309020205020404" pitchFamily="49" charset="0"/>
            </a:endParaRPr>
          </a:p>
          <a:p>
            <a:endParaRPr lang="en-US" sz="3200" dirty="0"/>
          </a:p>
          <a:p>
            <a:pPr lvl="1"/>
            <a:endParaRPr lang="en-US" dirty="0" smtClean="0"/>
          </a:p>
          <a:p>
            <a:pPr marL="918610" lvl="1" indent="-609585">
              <a:buFont typeface="Arial" panose="020B0604020202020204" pitchFamily="34" charset="0"/>
              <a:buChar char="•"/>
            </a:pPr>
            <a:endParaRPr lang="en-US" dirty="0" smtClean="0"/>
          </a:p>
          <a:p>
            <a:pPr marL="918610" lvl="1" indent="-609585">
              <a:buFont typeface="Arial" panose="020B0604020202020204" pitchFamily="34" charset="0"/>
              <a:buChar char="•"/>
            </a:pPr>
            <a:endParaRPr lang="en-US" dirty="0" smtClean="0"/>
          </a:p>
          <a:p>
            <a:pPr marL="918610" lvl="1" indent="-609585">
              <a:buFont typeface="Arial" panose="020B0604020202020204" pitchFamily="34" charset="0"/>
              <a:buChar char="•"/>
            </a:pPr>
            <a:endParaRPr lang="en-US" dirty="0" smtClean="0"/>
          </a:p>
          <a:p>
            <a:pPr lvl="1"/>
            <a:endParaRPr lang="en-US" dirty="0"/>
          </a:p>
        </p:txBody>
      </p:sp>
      <p:sp>
        <p:nvSpPr>
          <p:cNvPr id="22" name="Footer Placeholder 21"/>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pic>
        <p:nvPicPr>
          <p:cNvPr id="6" name="Picture 5"/>
          <p:cNvPicPr>
            <a:picLocks noChangeAspect="1"/>
          </p:cNvPicPr>
          <p:nvPr/>
        </p:nvPicPr>
        <p:blipFill>
          <a:blip r:embed="rId4"/>
          <a:stretch>
            <a:fillRect/>
          </a:stretch>
        </p:blipFill>
        <p:spPr>
          <a:xfrm>
            <a:off x="7058999" y="5459107"/>
            <a:ext cx="2138004" cy="2138004"/>
          </a:xfrm>
          <a:prstGeom prst="rect">
            <a:avLst/>
          </a:prstGeom>
        </p:spPr>
      </p:pic>
    </p:spTree>
    <p:extLst>
      <p:ext uri="{BB962C8B-B14F-4D97-AF65-F5344CB8AC3E}">
        <p14:creationId xmlns:p14="http://schemas.microsoft.com/office/powerpoint/2010/main" val="368083681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Can '</a:t>
            </a:r>
            <a:r>
              <a:rPr lang="en-US" dirty="0" smtClean="0">
                <a:latin typeface="+mn-lt"/>
              </a:rPr>
              <a:t>chef generate' </a:t>
            </a:r>
            <a:r>
              <a:rPr lang="en-US" dirty="0" smtClean="0"/>
              <a:t>Do?</a:t>
            </a:r>
            <a:endParaRPr lang="en-US" dirty="0"/>
          </a:p>
        </p:txBody>
      </p:sp>
      <p:sp>
        <p:nvSpPr>
          <p:cNvPr id="3" name="Content Placeholder 2"/>
          <p:cNvSpPr>
            <a:spLocks noGrp="1"/>
          </p:cNvSpPr>
          <p:nvPr>
            <p:ph sz="quarter" idx="10"/>
          </p:nvPr>
        </p:nvSpPr>
        <p:spPr/>
        <p:txBody>
          <a:bodyPr/>
          <a:lstStyle/>
          <a:p>
            <a:r>
              <a:rPr lang="en-US" dirty="0" smtClean="0"/>
              <a:t>Usage: chef generate GENERATOR [options]</a:t>
            </a:r>
          </a:p>
          <a:p>
            <a:endParaRPr lang="en-US" dirty="0" smtClean="0"/>
          </a:p>
          <a:p>
            <a:r>
              <a:rPr lang="en-US" dirty="0" smtClean="0"/>
              <a:t>Available generators:</a:t>
            </a:r>
          </a:p>
          <a:p>
            <a:r>
              <a:rPr lang="en-US" dirty="0" smtClean="0"/>
              <a:t>  app         Generate an application repo</a:t>
            </a:r>
          </a:p>
          <a:p>
            <a:r>
              <a:rPr lang="en-US" dirty="0" smtClean="0"/>
              <a:t>  cookbook    Generate a single cookbook</a:t>
            </a:r>
          </a:p>
          <a:p>
            <a:r>
              <a:rPr lang="en-US" dirty="0" smtClean="0"/>
              <a:t>  recipe      Generate a new recipe</a:t>
            </a:r>
          </a:p>
          <a:p>
            <a:r>
              <a:rPr lang="en-US" dirty="0" smtClean="0"/>
              <a:t>  attribute   Generate an attributes file</a:t>
            </a:r>
          </a:p>
          <a:p>
            <a:r>
              <a:rPr lang="en-US" dirty="0" smtClean="0"/>
              <a:t>  template    Generate a file template</a:t>
            </a:r>
          </a:p>
          <a:p>
            <a:r>
              <a:rPr lang="en-US" dirty="0" smtClean="0"/>
              <a:t>  file        Generate a cookbook file</a:t>
            </a:r>
          </a:p>
          <a:p>
            <a:r>
              <a:rPr lang="en-US" dirty="0" smtClean="0"/>
              <a:t>  </a:t>
            </a:r>
            <a:r>
              <a:rPr lang="en-US" dirty="0" err="1" smtClean="0"/>
              <a:t>lwrp</a:t>
            </a:r>
            <a:r>
              <a:rPr lang="en-US" dirty="0" smtClean="0"/>
              <a:t>        Generate a lightweight resource/provider</a:t>
            </a:r>
          </a:p>
          <a:p>
            <a:r>
              <a:rPr lang="en-US" dirty="0" smtClean="0"/>
              <a:t>  repo        Generate a Chef policy repository</a:t>
            </a:r>
          </a:p>
          <a:p>
            <a:r>
              <a:rPr lang="en-US" dirty="0" smtClean="0"/>
              <a:t>  </a:t>
            </a:r>
            <a:r>
              <a:rPr lang="en-US" dirty="0" err="1" smtClean="0"/>
              <a:t>policyfile</a:t>
            </a:r>
            <a:r>
              <a:rPr lang="en-US" dirty="0" smtClean="0"/>
              <a:t>  Generate a </a:t>
            </a:r>
            <a:r>
              <a:rPr lang="en-US" dirty="0" err="1" smtClean="0"/>
              <a:t>Policyfile</a:t>
            </a:r>
            <a:r>
              <a:rPr lang="en-US" dirty="0" smtClean="0"/>
              <a:t> for use with the install/push commands (experimental)</a:t>
            </a:r>
            <a:endParaRPr lang="en-US" dirty="0"/>
          </a:p>
        </p:txBody>
      </p:sp>
      <p:sp>
        <p:nvSpPr>
          <p:cNvPr id="4" name="Text Placeholder 3"/>
          <p:cNvSpPr>
            <a:spLocks noGrp="1"/>
          </p:cNvSpPr>
          <p:nvPr>
            <p:ph type="body" sz="quarter" idx="11"/>
          </p:nvPr>
        </p:nvSpPr>
        <p:spPr/>
        <p:txBody>
          <a:bodyPr/>
          <a:lstStyle/>
          <a:p>
            <a:r>
              <a:rPr lang="en-US" dirty="0" smtClean="0"/>
              <a:t>$ chef generate --help</a:t>
            </a:r>
            <a:endParaRPr lang="en-US" dirty="0"/>
          </a:p>
        </p:txBody>
      </p:sp>
      <p:sp>
        <p:nvSpPr>
          <p:cNvPr id="6" name="Footer Placeholder 5"/>
          <p:cNvSpPr>
            <a:spLocks noGrp="1"/>
          </p:cNvSpPr>
          <p:nvPr>
            <p:ph type="ftr" sz="quarter" idx="14"/>
          </p:nvPr>
        </p:nvSpPr>
        <p:spPr/>
        <p:txBody>
          <a:bodyPr/>
          <a:lstStyle/>
          <a:p>
            <a:r>
              <a:rPr lang="en-US" smtClean="0"/>
              <a:t>©2015 Chef Software Inc.</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14</a:t>
            </a:fld>
            <a:endParaRPr lang="en-US" dirty="0"/>
          </a:p>
        </p:txBody>
      </p:sp>
      <p:sp>
        <p:nvSpPr>
          <p:cNvPr id="5" name="Rectangle 4"/>
          <p:cNvSpPr/>
          <p:nvPr/>
        </p:nvSpPr>
        <p:spPr bwMode="auto">
          <a:xfrm>
            <a:off x="1087686" y="3886536"/>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1159976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Can '</a:t>
            </a:r>
            <a:r>
              <a:rPr lang="en-US" dirty="0" smtClean="0">
                <a:latin typeface="+mn-lt"/>
              </a:rPr>
              <a:t>chef generate cookbook' </a:t>
            </a:r>
            <a:r>
              <a:rPr lang="en-US" dirty="0" smtClean="0"/>
              <a:t>Do?</a:t>
            </a:r>
            <a:endParaRPr lang="en-US" dirty="0"/>
          </a:p>
        </p:txBody>
      </p:sp>
      <p:sp>
        <p:nvSpPr>
          <p:cNvPr id="3" name="Content Placeholder 2"/>
          <p:cNvSpPr>
            <a:spLocks noGrp="1"/>
          </p:cNvSpPr>
          <p:nvPr>
            <p:ph sz="quarter" idx="10"/>
          </p:nvPr>
        </p:nvSpPr>
        <p:spPr>
          <a:xfrm>
            <a:off x="1121104" y="2058575"/>
            <a:ext cx="14423693" cy="5899491"/>
          </a:xfrm>
        </p:spPr>
        <p:txBody>
          <a:bodyPr/>
          <a:lstStyle/>
          <a:p>
            <a:r>
              <a:rPr lang="en-US" dirty="0" smtClean="0"/>
              <a:t>Usage: chef generate cookbook NAME [options]</a:t>
            </a:r>
          </a:p>
          <a:p>
            <a:r>
              <a:rPr lang="en-US" dirty="0" smtClean="0"/>
              <a:t>    -C, --copyright </a:t>
            </a:r>
            <a:r>
              <a:rPr lang="en-US" dirty="0" err="1" smtClean="0"/>
              <a:t>COPYRIGHT</a:t>
            </a:r>
            <a:r>
              <a:rPr lang="en-US" dirty="0" smtClean="0"/>
              <a:t>        Name of the copyright holder - defaults to 'The Authors'</a:t>
            </a:r>
          </a:p>
          <a:p>
            <a:r>
              <a:rPr lang="en-US" dirty="0" smtClean="0"/>
              <a:t>    -m, --email </a:t>
            </a:r>
            <a:r>
              <a:rPr lang="en-US" dirty="0" err="1" smtClean="0"/>
              <a:t>EMAIL</a:t>
            </a:r>
            <a:r>
              <a:rPr lang="en-US" dirty="0" smtClean="0"/>
              <a:t>                </a:t>
            </a:r>
            <a:r>
              <a:rPr lang="en-US" dirty="0" err="1" smtClean="0"/>
              <a:t>Email</a:t>
            </a:r>
            <a:r>
              <a:rPr lang="en-US" dirty="0" smtClean="0"/>
              <a:t> address of the author - defaults to '</a:t>
            </a:r>
            <a:r>
              <a:rPr lang="en-US" dirty="0" err="1" smtClean="0"/>
              <a:t>you@exa</a:t>
            </a:r>
            <a:r>
              <a:rPr lang="en-US" dirty="0" smtClean="0"/>
              <a:t>...</a:t>
            </a:r>
          </a:p>
          <a:p>
            <a:r>
              <a:rPr lang="en-US" dirty="0" smtClean="0"/>
              <a:t>    -a, --generator-</a:t>
            </a:r>
            <a:r>
              <a:rPr lang="en-US" dirty="0" err="1" smtClean="0"/>
              <a:t>arg</a:t>
            </a:r>
            <a:r>
              <a:rPr lang="en-US" dirty="0" smtClean="0"/>
              <a:t> KEY=VALUE    Use to set arbitrary attribute KEY to VALUE in the...</a:t>
            </a:r>
          </a:p>
          <a:p>
            <a:r>
              <a:rPr lang="en-US" dirty="0" smtClean="0"/>
              <a:t>    -I, --license </a:t>
            </a:r>
            <a:r>
              <a:rPr lang="en-US" dirty="0" err="1" smtClean="0"/>
              <a:t>LICENSE</a:t>
            </a:r>
            <a:r>
              <a:rPr lang="en-US" dirty="0" smtClean="0"/>
              <a:t>            </a:t>
            </a:r>
            <a:r>
              <a:rPr lang="en-US" dirty="0" err="1" smtClean="0"/>
              <a:t>all_rights</a:t>
            </a:r>
            <a:r>
              <a:rPr lang="en-US" dirty="0" smtClean="0"/>
              <a:t>, httpd, </a:t>
            </a:r>
            <a:r>
              <a:rPr lang="en-US" dirty="0" err="1" smtClean="0"/>
              <a:t>mit</a:t>
            </a:r>
            <a:r>
              <a:rPr lang="en-US" dirty="0" smtClean="0"/>
              <a:t>, gplv2, gplv3 - defaults ...</a:t>
            </a:r>
          </a:p>
          <a:p>
            <a:r>
              <a:rPr lang="en-US" dirty="0" smtClean="0"/>
              <a:t>    -g GENERATOR_COOKBOOK_PATH,      Use GENERATOR_COOKBOOK_PATH for the </a:t>
            </a:r>
            <a:r>
              <a:rPr lang="en-US" dirty="0" err="1" smtClean="0"/>
              <a:t>code_generator</a:t>
            </a:r>
            <a:r>
              <a:rPr lang="en-US" dirty="0" smtClean="0"/>
              <a:t>...</a:t>
            </a:r>
          </a:p>
          <a:p>
            <a:r>
              <a:rPr lang="en-US" dirty="0" smtClean="0"/>
              <a:t>        --generator-cookbook</a:t>
            </a:r>
            <a:endParaRPr lang="en-US" dirty="0"/>
          </a:p>
        </p:txBody>
      </p:sp>
      <p:sp>
        <p:nvSpPr>
          <p:cNvPr id="4" name="Text Placeholder 3"/>
          <p:cNvSpPr>
            <a:spLocks noGrp="1"/>
          </p:cNvSpPr>
          <p:nvPr>
            <p:ph type="body" sz="quarter" idx="11"/>
          </p:nvPr>
        </p:nvSpPr>
        <p:spPr/>
        <p:txBody>
          <a:bodyPr/>
          <a:lstStyle/>
          <a:p>
            <a:r>
              <a:rPr lang="en-US" dirty="0" smtClean="0"/>
              <a:t>$ chef generate cookbook --help</a:t>
            </a:r>
            <a:endParaRPr lang="en-US" dirty="0"/>
          </a:p>
        </p:txBody>
      </p:sp>
      <p:sp>
        <p:nvSpPr>
          <p:cNvPr id="6" name="Footer Placeholder 5"/>
          <p:cNvSpPr>
            <a:spLocks noGrp="1"/>
          </p:cNvSpPr>
          <p:nvPr>
            <p:ph type="ftr" sz="quarter" idx="14"/>
          </p:nvPr>
        </p:nvSpPr>
        <p:spPr/>
        <p:txBody>
          <a:bodyPr/>
          <a:lstStyle/>
          <a:p>
            <a:r>
              <a:rPr lang="en-US" smtClean="0"/>
              <a:t>©2015 Chef Software Inc.</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15</a:t>
            </a:fld>
            <a:endParaRPr lang="en-US" dirty="0"/>
          </a:p>
        </p:txBody>
      </p:sp>
      <p:sp>
        <p:nvSpPr>
          <p:cNvPr id="5" name="Rectangle 4"/>
          <p:cNvSpPr/>
          <p:nvPr/>
        </p:nvSpPr>
        <p:spPr bwMode="auto">
          <a:xfrm>
            <a:off x="1087686" y="2086766"/>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27915763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Let's Create a Cookbook</a:t>
            </a:r>
            <a:endParaRPr lang="en-US" dirty="0"/>
          </a:p>
        </p:txBody>
      </p:sp>
      <p:sp>
        <p:nvSpPr>
          <p:cNvPr id="3" name="Content Placeholder 2"/>
          <p:cNvSpPr>
            <a:spLocks noGrp="1"/>
          </p:cNvSpPr>
          <p:nvPr>
            <p:ph sz="quarter" idx="10"/>
          </p:nvPr>
        </p:nvSpPr>
        <p:spPr/>
        <p:txBody>
          <a:bodyPr/>
          <a:lstStyle/>
          <a:p>
            <a:r>
              <a:rPr lang="en-US" sz="2200" dirty="0" smtClean="0"/>
              <a:t>Compiling Cookbooks...</a:t>
            </a:r>
          </a:p>
          <a:p>
            <a:r>
              <a:rPr lang="en-US" sz="2200" dirty="0" smtClean="0"/>
              <a:t>Recipe: </a:t>
            </a:r>
            <a:r>
              <a:rPr lang="en-US" sz="2200" dirty="0" err="1" smtClean="0"/>
              <a:t>code_generator</a:t>
            </a:r>
            <a:r>
              <a:rPr lang="en-US" sz="2200" dirty="0" smtClean="0"/>
              <a:t>::cookbook</a:t>
            </a:r>
          </a:p>
          <a:p>
            <a:r>
              <a:rPr lang="en-US" sz="2200" dirty="0" smtClean="0"/>
              <a:t>* directory[/home/chef/workstation] action create                                   </a:t>
            </a:r>
          </a:p>
          <a:p>
            <a:r>
              <a:rPr lang="en-US" sz="2200" dirty="0" smtClean="0"/>
              <a:t>    - create new directory /home/chef/workstation                                     </a:t>
            </a:r>
          </a:p>
          <a:p>
            <a:r>
              <a:rPr lang="en-US" sz="2200" dirty="0" smtClean="0"/>
              <a:t>  * template[/home/chef/workstation/</a:t>
            </a:r>
            <a:r>
              <a:rPr lang="en-US" sz="2200" dirty="0" err="1" smtClean="0"/>
              <a:t>metadata.rb</a:t>
            </a:r>
            <a:r>
              <a:rPr lang="en-US" sz="2200" dirty="0" smtClean="0"/>
              <a:t>] action </a:t>
            </a:r>
            <a:r>
              <a:rPr lang="en-US" sz="2200" dirty="0" err="1" smtClean="0"/>
              <a:t>create_if_missing</a:t>
            </a:r>
            <a:r>
              <a:rPr lang="en-US" sz="2200" dirty="0" smtClean="0"/>
              <a:t> </a:t>
            </a:r>
          </a:p>
          <a:p>
            <a:r>
              <a:rPr lang="en-US" sz="2200" dirty="0" smtClean="0"/>
              <a:t>    - create new file /home/chef/workstation/</a:t>
            </a:r>
            <a:r>
              <a:rPr lang="en-US" sz="2200" dirty="0" err="1" smtClean="0"/>
              <a:t>metadata.rb</a:t>
            </a:r>
            <a:endParaRPr lang="en-US" sz="2200" dirty="0" smtClean="0"/>
          </a:p>
          <a:p>
            <a:r>
              <a:rPr lang="en-US" sz="2200" dirty="0" smtClean="0"/>
              <a:t>    - update content in file /home/chef/workstation/</a:t>
            </a:r>
            <a:r>
              <a:rPr lang="en-US" sz="2200" dirty="0" err="1" smtClean="0"/>
              <a:t>metadata.rb</a:t>
            </a:r>
            <a:r>
              <a:rPr lang="en-US" sz="2200" dirty="0" smtClean="0"/>
              <a:t> from none to bd85d3</a:t>
            </a:r>
          </a:p>
          <a:p>
            <a:r>
              <a:rPr lang="en-US" sz="2200" dirty="0" smtClean="0"/>
              <a:t>    (diff output suppressed by </a:t>
            </a:r>
            <a:r>
              <a:rPr lang="en-US" sz="2200" dirty="0" err="1" smtClean="0"/>
              <a:t>config</a:t>
            </a:r>
            <a:r>
              <a:rPr lang="en-US" sz="2200" dirty="0" smtClean="0"/>
              <a:t>)</a:t>
            </a:r>
          </a:p>
          <a:p>
            <a:r>
              <a:rPr lang="en-US" sz="2200" dirty="0" smtClean="0"/>
              <a:t>  * template[/home/chef/workstation/</a:t>
            </a:r>
            <a:r>
              <a:rPr lang="en-US" sz="2200" dirty="0" err="1" smtClean="0"/>
              <a:t>README.md</a:t>
            </a:r>
            <a:r>
              <a:rPr lang="en-US" sz="2200" dirty="0" smtClean="0"/>
              <a:t>] action </a:t>
            </a:r>
            <a:r>
              <a:rPr lang="en-US" sz="2200" dirty="0" err="1" smtClean="0"/>
              <a:t>create_if_missing</a:t>
            </a:r>
            <a:endParaRPr lang="en-US" sz="2200" dirty="0" smtClean="0"/>
          </a:p>
          <a:p>
            <a:r>
              <a:rPr lang="en-US" sz="2200" dirty="0" smtClean="0"/>
              <a:t>    - create new file /home/chef/workstation/</a:t>
            </a:r>
            <a:r>
              <a:rPr lang="en-US" sz="2200" dirty="0" err="1" smtClean="0"/>
              <a:t>README.md</a:t>
            </a:r>
            <a:endParaRPr lang="en-US" sz="2200" dirty="0" smtClean="0"/>
          </a:p>
          <a:p>
            <a:r>
              <a:rPr lang="en-US" sz="2200" dirty="0" smtClean="0"/>
              <a:t>    - update content in file /home/chef/workstation/</a:t>
            </a:r>
            <a:r>
              <a:rPr lang="en-US" sz="2200" dirty="0" err="1" smtClean="0"/>
              <a:t>README.md</a:t>
            </a:r>
            <a:r>
              <a:rPr lang="en-US" sz="2200" dirty="0" smtClean="0"/>
              <a:t> from none to 44d165</a:t>
            </a:r>
          </a:p>
          <a:p>
            <a:r>
              <a:rPr lang="en-US" sz="2200" dirty="0" smtClean="0"/>
              <a:t>    (diff output suppressed by </a:t>
            </a:r>
            <a:r>
              <a:rPr lang="en-US" sz="2200" dirty="0" err="1" smtClean="0"/>
              <a:t>config</a:t>
            </a:r>
            <a:r>
              <a:rPr lang="en-US" sz="2200" dirty="0" smtClean="0"/>
              <a:t>)</a:t>
            </a:r>
          </a:p>
          <a:p>
            <a:r>
              <a:rPr lang="en-US" sz="2200" dirty="0" smtClean="0"/>
              <a:t>  * </a:t>
            </a:r>
            <a:r>
              <a:rPr lang="en-US" sz="2200" dirty="0" err="1" smtClean="0"/>
              <a:t>cookbook_file</a:t>
            </a:r>
            <a:r>
              <a:rPr lang="en-US" dirty="0" smtClean="0"/>
              <a:t>[/home/chef/workstation/</a:t>
            </a:r>
            <a:r>
              <a:rPr lang="en-US" dirty="0" err="1" smtClean="0"/>
              <a:t>chefignore</a:t>
            </a:r>
            <a:r>
              <a:rPr lang="en-US" dirty="0" smtClean="0"/>
              <a:t>] action create</a:t>
            </a:r>
            <a:endParaRPr lang="en-US" dirty="0"/>
          </a:p>
        </p:txBody>
      </p:sp>
      <p:sp>
        <p:nvSpPr>
          <p:cNvPr id="4" name="Text Placeholder 3"/>
          <p:cNvSpPr>
            <a:spLocks noGrp="1"/>
          </p:cNvSpPr>
          <p:nvPr>
            <p:ph type="body" sz="quarter" idx="11"/>
          </p:nvPr>
        </p:nvSpPr>
        <p:spPr/>
        <p:txBody>
          <a:bodyPr/>
          <a:lstStyle/>
          <a:p>
            <a:r>
              <a:rPr lang="en-US" dirty="0" smtClean="0"/>
              <a:t>$ chef generate cookbook workstation</a:t>
            </a:r>
            <a:endParaRPr lang="en-US" dirty="0"/>
          </a:p>
        </p:txBody>
      </p:sp>
      <p:sp>
        <p:nvSpPr>
          <p:cNvPr id="6" name="Footer Placeholder 5"/>
          <p:cNvSpPr>
            <a:spLocks noGrp="1"/>
          </p:cNvSpPr>
          <p:nvPr>
            <p:ph type="ftr" sz="quarter" idx="14"/>
          </p:nvPr>
        </p:nvSpPr>
        <p:spPr/>
        <p:txBody>
          <a:bodyPr/>
          <a:lstStyle/>
          <a:p>
            <a:r>
              <a:rPr lang="en-US" smtClean="0"/>
              <a:t>©2015 Chef Software Inc.</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16</a:t>
            </a:fld>
            <a:endParaRPr lang="en-US" dirty="0"/>
          </a:p>
        </p:txBody>
      </p:sp>
      <p:sp>
        <p:nvSpPr>
          <p:cNvPr id="5" name="Rectangle 4"/>
          <p:cNvSpPr/>
          <p:nvPr/>
        </p:nvSpPr>
        <p:spPr bwMode="auto">
          <a:xfrm>
            <a:off x="1137009" y="3384753"/>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11709710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The </a:t>
            </a:r>
            <a:r>
              <a:rPr lang="en-US" dirty="0"/>
              <a:t>Cookbook </a:t>
            </a:r>
            <a:r>
              <a:rPr lang="en-US" dirty="0" smtClean="0"/>
              <a:t>Has a README</a:t>
            </a:r>
            <a:endParaRPr lang="en-US" dirty="0"/>
          </a:p>
        </p:txBody>
      </p:sp>
      <p:sp>
        <p:nvSpPr>
          <p:cNvPr id="3" name="Content Placeholder 2"/>
          <p:cNvSpPr>
            <a:spLocks noGrp="1"/>
          </p:cNvSpPr>
          <p:nvPr>
            <p:ph sz="quarter" idx="10"/>
          </p:nvPr>
        </p:nvSpPr>
        <p:spPr/>
        <p:txBody>
          <a:bodyPr/>
          <a:lstStyle/>
          <a:p>
            <a:r>
              <a:rPr lang="en-US" sz="2300" dirty="0" smtClean="0"/>
              <a:t>workstation</a:t>
            </a:r>
            <a:endParaRPr lang="en-US" sz="2300" dirty="0"/>
          </a:p>
          <a:p>
            <a:r>
              <a:rPr lang="en-US" sz="2300" dirty="0" smtClean="0"/>
              <a:t>├─</a:t>
            </a:r>
            <a:r>
              <a:rPr lang="en-US" sz="2300" dirty="0"/>
              <a:t>─ </a:t>
            </a:r>
            <a:r>
              <a:rPr lang="en-US" sz="2300" dirty="0" err="1"/>
              <a:t>Berksfile</a:t>
            </a:r>
            <a:endParaRPr lang="en-US" sz="2300" dirty="0"/>
          </a:p>
          <a:p>
            <a:r>
              <a:rPr lang="en-US" sz="2300" dirty="0"/>
              <a:t>├── </a:t>
            </a:r>
            <a:r>
              <a:rPr lang="en-US" sz="2300" dirty="0" err="1"/>
              <a:t>chefignore</a:t>
            </a:r>
            <a:endParaRPr lang="en-US" sz="2300" dirty="0"/>
          </a:p>
          <a:p>
            <a:r>
              <a:rPr lang="en-US" sz="2300" dirty="0"/>
              <a:t>├── metadata.rb</a:t>
            </a:r>
          </a:p>
          <a:p>
            <a:r>
              <a:rPr lang="en-US" sz="2300" dirty="0"/>
              <a:t>├── README.md</a:t>
            </a:r>
          </a:p>
          <a:p>
            <a:r>
              <a:rPr lang="en-US" sz="2300" dirty="0"/>
              <a:t>├── recipes</a:t>
            </a:r>
          </a:p>
          <a:p>
            <a:r>
              <a:rPr lang="en-US" sz="2300" dirty="0"/>
              <a:t>│   └── default.rb</a:t>
            </a:r>
          </a:p>
          <a:p>
            <a:r>
              <a:rPr lang="en-US" sz="2300" dirty="0"/>
              <a:t>├── spec</a:t>
            </a:r>
          </a:p>
          <a:p>
            <a:r>
              <a:rPr lang="en-US" sz="2300" dirty="0"/>
              <a:t>│   ├── </a:t>
            </a:r>
            <a:r>
              <a:rPr lang="en-US" sz="2300" dirty="0" err="1"/>
              <a:t>spec_helper.rb</a:t>
            </a:r>
            <a:endParaRPr lang="en-US" sz="2300" dirty="0"/>
          </a:p>
          <a:p>
            <a:r>
              <a:rPr lang="en-US" sz="2300" dirty="0"/>
              <a:t>│   └── unit</a:t>
            </a:r>
          </a:p>
          <a:p>
            <a:r>
              <a:rPr lang="en-US" sz="2300" dirty="0"/>
              <a:t>│       └── recipes</a:t>
            </a:r>
          </a:p>
          <a:p>
            <a:r>
              <a:rPr lang="en-US" sz="2300" dirty="0"/>
              <a:t>│           └── </a:t>
            </a:r>
            <a:r>
              <a:rPr lang="en-US" sz="2300" dirty="0" err="1" smtClean="0"/>
              <a:t>default_spec.rb</a:t>
            </a:r>
            <a:endParaRPr lang="en-US" sz="2300" dirty="0"/>
          </a:p>
        </p:txBody>
      </p:sp>
      <p:sp>
        <p:nvSpPr>
          <p:cNvPr id="4" name="Text Placeholder 3"/>
          <p:cNvSpPr>
            <a:spLocks noGrp="1"/>
          </p:cNvSpPr>
          <p:nvPr>
            <p:ph type="body" sz="quarter" idx="11"/>
          </p:nvPr>
        </p:nvSpPr>
        <p:spPr/>
        <p:txBody>
          <a:bodyPr/>
          <a:lstStyle/>
          <a:p>
            <a:r>
              <a:rPr lang="en-US" dirty="0" smtClean="0"/>
              <a:t>$ tree workstation</a:t>
            </a:r>
            <a:endParaRPr lang="en-US" dirty="0"/>
          </a:p>
        </p:txBody>
      </p:sp>
      <p:sp>
        <p:nvSpPr>
          <p:cNvPr id="9" name="Footer Placeholder 8"/>
          <p:cNvSpPr>
            <a:spLocks noGrp="1"/>
          </p:cNvSpPr>
          <p:nvPr>
            <p:ph type="ftr" sz="quarter" idx="14"/>
          </p:nvPr>
        </p:nvSpPr>
        <p:spPr/>
        <p:txBody>
          <a:bodyPr/>
          <a:lstStyle/>
          <a:p>
            <a:r>
              <a:rPr lang="en-US" smtClean="0"/>
              <a:t>©2015 Chef Software Inc.</a:t>
            </a:r>
            <a:endParaRPr lang="en-US" dirty="0"/>
          </a:p>
        </p:txBody>
      </p:sp>
      <p:sp>
        <p:nvSpPr>
          <p:cNvPr id="10" name="Slide Number Placeholder 9"/>
          <p:cNvSpPr>
            <a:spLocks noGrp="1"/>
          </p:cNvSpPr>
          <p:nvPr>
            <p:ph type="sldNum" sz="quarter" idx="15"/>
          </p:nvPr>
        </p:nvSpPr>
        <p:spPr/>
        <p:txBody>
          <a:bodyPr/>
          <a:lstStyle/>
          <a:p>
            <a:fld id="{D3C6E21F-9381-4880-84FB-1E73165A9E9D}" type="slidenum">
              <a:rPr lang="en-US" smtClean="0"/>
              <a:pPr/>
              <a:t>17</a:t>
            </a:fld>
            <a:endParaRPr lang="en-US" dirty="0"/>
          </a:p>
        </p:txBody>
      </p:sp>
      <p:sp>
        <p:nvSpPr>
          <p:cNvPr id="6" name="Rectangle 5"/>
          <p:cNvSpPr/>
          <p:nvPr/>
        </p:nvSpPr>
        <p:spPr bwMode="auto">
          <a:xfrm>
            <a:off x="1120925" y="4344027"/>
            <a:ext cx="14417959" cy="517961"/>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19741211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smtClean="0"/>
              <a:t>README.md</a:t>
            </a:r>
            <a:endParaRPr lang="en-US" dirty="0"/>
          </a:p>
        </p:txBody>
      </p:sp>
      <p:sp>
        <p:nvSpPr>
          <p:cNvPr id="3" name="Subtitle 2"/>
          <p:cNvSpPr>
            <a:spLocks noGrp="1"/>
          </p:cNvSpPr>
          <p:nvPr>
            <p:ph type="subTitle" idx="1"/>
          </p:nvPr>
        </p:nvSpPr>
        <p:spPr/>
        <p:txBody>
          <a:bodyPr/>
          <a:lstStyle/>
          <a:p>
            <a:r>
              <a:rPr lang="en-US" smtClean="0"/>
              <a:t>The description of the cookbook's features written in Markdown.</a:t>
            </a:r>
            <a:endParaRPr lang="en-US" dirty="0"/>
          </a:p>
        </p:txBody>
      </p:sp>
      <p:sp>
        <p:nvSpPr>
          <p:cNvPr id="4" name="Content Placeholder 3"/>
          <p:cNvSpPr>
            <a:spLocks noGrp="1"/>
          </p:cNvSpPr>
          <p:nvPr>
            <p:ph sz="quarter" idx="13"/>
          </p:nvPr>
        </p:nvSpPr>
        <p:spPr>
          <a:xfrm>
            <a:off x="3688566" y="7222258"/>
            <a:ext cx="8917577" cy="524133"/>
          </a:xfrm>
        </p:spPr>
        <p:txBody>
          <a:bodyPr>
            <a:normAutofit/>
          </a:bodyPr>
          <a:lstStyle/>
          <a:p>
            <a:pPr algn="ctr"/>
            <a:r>
              <a:rPr lang="en-US" dirty="0">
                <a:cs typeface="Courier New" panose="02070309020205020404" pitchFamily="49" charset="0"/>
                <a:hlinkClick r:id="rId3"/>
              </a:rPr>
              <a:t>http://</a:t>
            </a:r>
            <a:r>
              <a:rPr lang="en-US" dirty="0" smtClean="0">
                <a:cs typeface="Courier New" panose="02070309020205020404" pitchFamily="49" charset="0"/>
                <a:hlinkClick r:id="rId3"/>
              </a:rPr>
              <a:t>daringfireball.net/projects/markdown/syntax</a:t>
            </a:r>
            <a:endParaRPr lang="en-US" dirty="0" smtClean="0">
              <a:cs typeface="Courier New" panose="02070309020205020404" pitchFamily="49" charset="0"/>
            </a:endParaRPr>
          </a:p>
          <a:p>
            <a:pPr algn="ctr"/>
            <a:endParaRPr lang="en-US" dirty="0">
              <a:cs typeface="Courier New" panose="02070309020205020404" pitchFamily="49" charset="0"/>
            </a:endParaRPr>
          </a:p>
        </p:txBody>
      </p:sp>
      <p:sp>
        <p:nvSpPr>
          <p:cNvPr id="8" name="Footer Placeholder 7"/>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9" name="Slide Number Placeholder 8"/>
          <p:cNvSpPr>
            <a:spLocks noGrp="1"/>
          </p:cNvSpPr>
          <p:nvPr>
            <p:ph type="sldNum" sz="quarter" idx="15"/>
          </p:nvPr>
        </p:nvSpPr>
        <p:spPr/>
        <p:txBody>
          <a:bodyPr/>
          <a:lstStyle/>
          <a:p>
            <a:fld id="{D3C6E21F-9381-4880-84FB-1E73165A9E9D}" type="slidenum">
              <a:rPr lang="en-US" smtClean="0"/>
              <a:pPr/>
              <a:t>18</a:t>
            </a:fld>
            <a:endParaRPr lang="en-US" dirty="0"/>
          </a:p>
        </p:txBody>
      </p:sp>
    </p:spTree>
    <p:extLst>
      <p:ext uri="{BB962C8B-B14F-4D97-AF65-F5344CB8AC3E}">
        <p14:creationId xmlns:p14="http://schemas.microsoft.com/office/powerpoint/2010/main" val="27769478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The Cookbook </a:t>
            </a:r>
            <a:r>
              <a:rPr lang="en-US" dirty="0"/>
              <a:t>H</a:t>
            </a:r>
            <a:r>
              <a:rPr lang="en-US" dirty="0" smtClean="0"/>
              <a:t>as </a:t>
            </a:r>
            <a:r>
              <a:rPr lang="en-US" dirty="0"/>
              <a:t>S</a:t>
            </a:r>
            <a:r>
              <a:rPr lang="en-US" dirty="0" smtClean="0"/>
              <a:t>ome </a:t>
            </a:r>
            <a:r>
              <a:rPr lang="en-US" dirty="0"/>
              <a:t>M</a:t>
            </a:r>
            <a:r>
              <a:rPr lang="en-US" dirty="0" smtClean="0"/>
              <a:t>etadata</a:t>
            </a:r>
            <a:endParaRPr lang="en-US" dirty="0"/>
          </a:p>
        </p:txBody>
      </p:sp>
      <p:sp>
        <p:nvSpPr>
          <p:cNvPr id="3" name="Content Placeholder 2"/>
          <p:cNvSpPr>
            <a:spLocks noGrp="1"/>
          </p:cNvSpPr>
          <p:nvPr>
            <p:ph sz="quarter" idx="10"/>
          </p:nvPr>
        </p:nvSpPr>
        <p:spPr/>
        <p:txBody>
          <a:bodyPr>
            <a:noAutofit/>
          </a:bodyPr>
          <a:lstStyle/>
          <a:p>
            <a:r>
              <a:rPr lang="en-US" sz="2300" dirty="0"/>
              <a:t>workstation</a:t>
            </a:r>
          </a:p>
          <a:p>
            <a:r>
              <a:rPr lang="en-US" sz="2300" dirty="0"/>
              <a:t>├── </a:t>
            </a:r>
            <a:r>
              <a:rPr lang="en-US" sz="2300" dirty="0" err="1"/>
              <a:t>Berksfile</a:t>
            </a:r>
            <a:endParaRPr lang="en-US" sz="2300" dirty="0"/>
          </a:p>
          <a:p>
            <a:r>
              <a:rPr lang="en-US" sz="2300" dirty="0"/>
              <a:t>├── </a:t>
            </a:r>
            <a:r>
              <a:rPr lang="en-US" sz="2300" dirty="0" err="1"/>
              <a:t>README.md</a:t>
            </a:r>
            <a:endParaRPr lang="en-US" sz="2300" dirty="0"/>
          </a:p>
          <a:p>
            <a:r>
              <a:rPr lang="en-US" sz="2300" dirty="0"/>
              <a:t>├── </a:t>
            </a:r>
            <a:r>
              <a:rPr lang="en-US" sz="2300" dirty="0" err="1"/>
              <a:t>chefignore</a:t>
            </a:r>
            <a:endParaRPr lang="en-US" sz="2300" dirty="0"/>
          </a:p>
          <a:p>
            <a:r>
              <a:rPr lang="sv-SE" sz="2300" dirty="0"/>
              <a:t>├── metadata.rb                                                                       </a:t>
            </a:r>
            <a:endParaRPr lang="sv-SE" sz="2300" dirty="0" smtClean="0"/>
          </a:p>
          <a:p>
            <a:r>
              <a:rPr lang="sv-SE" sz="2300" dirty="0" smtClean="0"/>
              <a:t>├── </a:t>
            </a:r>
            <a:r>
              <a:rPr lang="sv-SE" sz="2300" dirty="0"/>
              <a:t>recipes                                                                           </a:t>
            </a:r>
          </a:p>
          <a:p>
            <a:r>
              <a:rPr lang="sv-SE" sz="2300" dirty="0"/>
              <a:t>│   └── </a:t>
            </a:r>
            <a:r>
              <a:rPr lang="sv-SE" sz="2300" dirty="0" err="1"/>
              <a:t>default.rb</a:t>
            </a:r>
            <a:r>
              <a:rPr lang="sv-SE" sz="2300" dirty="0"/>
              <a:t>                                                                    </a:t>
            </a:r>
          </a:p>
          <a:p>
            <a:r>
              <a:rPr lang="sv-SE" sz="2300" dirty="0"/>
              <a:t>├── </a:t>
            </a:r>
            <a:r>
              <a:rPr lang="sv-SE" sz="2300" dirty="0" err="1"/>
              <a:t>spec</a:t>
            </a:r>
            <a:r>
              <a:rPr lang="sv-SE" sz="2300" dirty="0"/>
              <a:t>                                                                              </a:t>
            </a:r>
          </a:p>
          <a:p>
            <a:r>
              <a:rPr lang="sv-SE" sz="2300" dirty="0"/>
              <a:t>│   ├── </a:t>
            </a:r>
            <a:r>
              <a:rPr lang="sv-SE" sz="2300" dirty="0" err="1"/>
              <a:t>spec_helper.rb</a:t>
            </a:r>
            <a:r>
              <a:rPr lang="sv-SE" sz="2300" dirty="0"/>
              <a:t>                                                                </a:t>
            </a:r>
          </a:p>
          <a:p>
            <a:r>
              <a:rPr lang="sv-SE" sz="2300" dirty="0"/>
              <a:t>│   └── </a:t>
            </a:r>
            <a:r>
              <a:rPr lang="sv-SE" sz="2300" dirty="0" err="1"/>
              <a:t>unit</a:t>
            </a:r>
            <a:r>
              <a:rPr lang="sv-SE" sz="2300" dirty="0"/>
              <a:t>                                                                          </a:t>
            </a:r>
          </a:p>
          <a:p>
            <a:r>
              <a:rPr lang="sv-SE" sz="2300" dirty="0"/>
              <a:t>│       └── </a:t>
            </a:r>
            <a:r>
              <a:rPr lang="sv-SE" sz="2300" dirty="0" err="1"/>
              <a:t>recipes</a:t>
            </a:r>
            <a:r>
              <a:rPr lang="sv-SE" sz="2300" dirty="0"/>
              <a:t>                                                                   </a:t>
            </a:r>
          </a:p>
          <a:p>
            <a:r>
              <a:rPr lang="en-US" sz="2300" dirty="0"/>
              <a:t>10 directories, 9 files</a:t>
            </a:r>
          </a:p>
        </p:txBody>
      </p:sp>
      <p:sp>
        <p:nvSpPr>
          <p:cNvPr id="4" name="Text Placeholder 3"/>
          <p:cNvSpPr>
            <a:spLocks noGrp="1"/>
          </p:cNvSpPr>
          <p:nvPr>
            <p:ph type="body" sz="quarter" idx="11"/>
          </p:nvPr>
        </p:nvSpPr>
        <p:spPr/>
        <p:txBody>
          <a:bodyPr>
            <a:normAutofit/>
          </a:bodyPr>
          <a:lstStyle/>
          <a:p>
            <a:r>
              <a:rPr lang="en-US" dirty="0" smtClean="0"/>
              <a:t>$ tree workstation</a:t>
            </a:r>
            <a:endParaRPr lang="en-US" dirty="0"/>
          </a:p>
        </p:txBody>
      </p:sp>
      <p:sp>
        <p:nvSpPr>
          <p:cNvPr id="7" name="Rectangle 6"/>
          <p:cNvSpPr/>
          <p:nvPr/>
        </p:nvSpPr>
        <p:spPr bwMode="auto">
          <a:xfrm>
            <a:off x="1117023" y="3892039"/>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19</a:t>
            </a:fld>
            <a:endParaRPr lang="en-US" dirty="0"/>
          </a:p>
        </p:txBody>
      </p:sp>
    </p:spTree>
    <p:extLst>
      <p:ext uri="{BB962C8B-B14F-4D97-AF65-F5344CB8AC3E}">
        <p14:creationId xmlns:p14="http://schemas.microsoft.com/office/powerpoint/2010/main" val="15051679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Objectives</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2</a:t>
            </a:fld>
            <a:endParaRPr lang="en-US" dirty="0"/>
          </a:p>
        </p:txBody>
      </p:sp>
      <p:sp>
        <p:nvSpPr>
          <p:cNvPr id="17" name="Text Placeholder 4"/>
          <p:cNvSpPr>
            <a:spLocks noGrp="1"/>
          </p:cNvSpPr>
          <p:nvPr>
            <p:ph type="body" sz="quarter" idx="12"/>
          </p:nvPr>
        </p:nvSpPr>
        <p:spPr>
          <a:xfrm>
            <a:off x="677333" y="1396503"/>
            <a:ext cx="14898624" cy="6018636"/>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lvl="1"/>
            <a:r>
              <a:rPr lang="en-US" dirty="0" smtClean="0"/>
              <a:t>After completing this module, you should be able to:</a:t>
            </a:r>
          </a:p>
          <a:p>
            <a:pPr marL="918610" lvl="1" indent="-609585">
              <a:buFont typeface="Wingdings" panose="05000000000000000000" pitchFamily="2" charset="2"/>
              <a:buChar char="Ø"/>
            </a:pPr>
            <a:r>
              <a:rPr lang="en-US" dirty="0" smtClean="0"/>
              <a:t>Modify a recipe</a:t>
            </a:r>
          </a:p>
          <a:p>
            <a:pPr marL="918610" lvl="1" indent="-609585">
              <a:buFont typeface="Wingdings" panose="05000000000000000000" pitchFamily="2" charset="2"/>
              <a:buChar char="Ø"/>
            </a:pPr>
            <a:r>
              <a:rPr lang="en-US" dirty="0" smtClean="0"/>
              <a:t>Use version control </a:t>
            </a:r>
          </a:p>
          <a:p>
            <a:pPr marL="918610" lvl="1" indent="-609585">
              <a:buFont typeface="Wingdings" panose="05000000000000000000" pitchFamily="2" charset="2"/>
              <a:buChar char="Ø"/>
            </a:pPr>
            <a:r>
              <a:rPr lang="en-US" dirty="0" smtClean="0"/>
              <a:t>Generate a Chef cookbook</a:t>
            </a:r>
          </a:p>
          <a:p>
            <a:pPr marL="918610" lvl="1" indent="-609585">
              <a:buFont typeface="Wingdings" panose="05000000000000000000" pitchFamily="2" charset="2"/>
              <a:buChar char="Ø"/>
            </a:pPr>
            <a:r>
              <a:rPr lang="en-US" dirty="0" smtClean="0"/>
              <a:t>Define a Chef recipe that sets up a web server</a:t>
            </a:r>
          </a:p>
          <a:p>
            <a:pPr lvl="1"/>
            <a:endParaRPr lang="en-US" dirty="0" smtClean="0"/>
          </a:p>
          <a:p>
            <a:pPr marL="918610" lvl="1" indent="-609585">
              <a:buFont typeface="Arial" panose="020B0604020202020204" pitchFamily="34" charset="0"/>
              <a:buChar char="•"/>
            </a:pPr>
            <a:endParaRPr lang="en-US" dirty="0" smtClean="0"/>
          </a:p>
          <a:p>
            <a:pPr marL="918610" lvl="1" indent="-609585">
              <a:buFont typeface="Arial" panose="020B0604020202020204" pitchFamily="34" charset="0"/>
              <a:buChar char="•"/>
            </a:pPr>
            <a:endParaRPr lang="en-US" dirty="0" smtClean="0"/>
          </a:p>
          <a:p>
            <a:pPr marL="918610" lvl="1" indent="-609585">
              <a:buFont typeface="Arial" panose="020B0604020202020204" pitchFamily="34" charset="0"/>
              <a:buChar char="•"/>
            </a:pPr>
            <a:endParaRPr lang="en-US" dirty="0" smtClean="0"/>
          </a:p>
          <a:p>
            <a:pPr lvl="1"/>
            <a:endParaRPr lang="en-US" dirty="0"/>
          </a:p>
        </p:txBody>
      </p:sp>
      <p:sp>
        <p:nvSpPr>
          <p:cNvPr id="22" name="Footer Placeholder 21"/>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spTree>
    <p:extLst>
      <p:ext uri="{BB962C8B-B14F-4D97-AF65-F5344CB8AC3E}">
        <p14:creationId xmlns:p14="http://schemas.microsoft.com/office/powerpoint/2010/main" val="16095060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err="1" smtClean="0"/>
              <a:t>metadata.rb</a:t>
            </a:r>
            <a:endParaRPr lang="en-US" dirty="0"/>
          </a:p>
        </p:txBody>
      </p:sp>
      <p:sp>
        <p:nvSpPr>
          <p:cNvPr id="3" name="Subtitle 2"/>
          <p:cNvSpPr>
            <a:spLocks noGrp="1"/>
          </p:cNvSpPr>
          <p:nvPr>
            <p:ph type="subTitle" idx="4294967295"/>
          </p:nvPr>
        </p:nvSpPr>
        <p:spPr>
          <a:xfrm>
            <a:off x="3013753" y="3506118"/>
            <a:ext cx="10974132" cy="3346421"/>
          </a:xfrm>
        </p:spPr>
        <p:txBody>
          <a:bodyPr>
            <a:normAutofit/>
          </a:bodyPr>
          <a:lstStyle/>
          <a:p>
            <a:r>
              <a:rPr lang="en-US" dirty="0"/>
              <a:t>Every cookbook requires a small amount of metadata. Metadata is stored in a file called </a:t>
            </a:r>
            <a:r>
              <a:rPr lang="en-US" dirty="0" err="1"/>
              <a:t>metadata.rb</a:t>
            </a:r>
            <a:r>
              <a:rPr lang="en-US" dirty="0"/>
              <a:t> that lives at the top of each cookbook’s directory.</a:t>
            </a:r>
          </a:p>
        </p:txBody>
      </p:sp>
      <p:sp>
        <p:nvSpPr>
          <p:cNvPr id="6" name="Rectangle 5"/>
          <p:cNvSpPr/>
          <p:nvPr/>
        </p:nvSpPr>
        <p:spPr>
          <a:xfrm>
            <a:off x="4101340" y="7338347"/>
            <a:ext cx="8016938" cy="1077218"/>
          </a:xfrm>
          <a:prstGeom prst="rect">
            <a:avLst/>
          </a:prstGeom>
        </p:spPr>
        <p:txBody>
          <a:bodyPr wrap="none">
            <a:spAutoFit/>
          </a:bodyPr>
          <a:lstStyle/>
          <a:p>
            <a:pPr algn="ctr"/>
            <a:r>
              <a:rPr lang="en-US" sz="3200" dirty="0">
                <a:cs typeface="Courier New" panose="02070309020205020404" pitchFamily="49" charset="0"/>
                <a:hlinkClick r:id="rId3"/>
              </a:rPr>
              <a:t>http://</a:t>
            </a:r>
            <a:r>
              <a:rPr lang="en-US" sz="3200" dirty="0" smtClean="0">
                <a:cs typeface="Courier New" panose="02070309020205020404" pitchFamily="49" charset="0"/>
                <a:hlinkClick r:id="rId3"/>
              </a:rPr>
              <a:t>docs.chef.io/config_rb_metadata.html</a:t>
            </a:r>
            <a:endParaRPr lang="en-US" sz="3200" dirty="0" smtClean="0">
              <a:cs typeface="Courier New" panose="02070309020205020404" pitchFamily="49" charset="0"/>
            </a:endParaRPr>
          </a:p>
          <a:p>
            <a:pPr algn="ctr"/>
            <a:endParaRPr lang="en-US" sz="3200" dirty="0">
              <a:cs typeface="Courier New" panose="02070309020205020404" pitchFamily="49" charset="0"/>
            </a:endParaRPr>
          </a:p>
        </p:txBody>
      </p:sp>
      <p:sp>
        <p:nvSpPr>
          <p:cNvPr id="5" name="Footer Placeholder 4"/>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6"/>
          </p:nvPr>
        </p:nvSpPr>
        <p:spPr/>
        <p:txBody>
          <a:bodyPr/>
          <a:lstStyle/>
          <a:p>
            <a:fld id="{D3C6E21F-9381-4880-84FB-1E73165A9E9D}" type="slidenum">
              <a:rPr lang="en-US" smtClean="0"/>
              <a:pPr/>
              <a:t>20</a:t>
            </a:fld>
            <a:endParaRPr lang="en-US" dirty="0"/>
          </a:p>
        </p:txBody>
      </p:sp>
    </p:spTree>
    <p:extLst>
      <p:ext uri="{BB962C8B-B14F-4D97-AF65-F5344CB8AC3E}">
        <p14:creationId xmlns:p14="http://schemas.microsoft.com/office/powerpoint/2010/main" val="37042536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Let's Take a Look at the Metadata</a:t>
            </a:r>
            <a:endParaRPr lang="en-US" dirty="0"/>
          </a:p>
        </p:txBody>
      </p:sp>
      <p:sp>
        <p:nvSpPr>
          <p:cNvPr id="3" name="Content Placeholder 2"/>
          <p:cNvSpPr>
            <a:spLocks noGrp="1"/>
          </p:cNvSpPr>
          <p:nvPr>
            <p:ph sz="quarter" idx="10"/>
          </p:nvPr>
        </p:nvSpPr>
        <p:spPr/>
        <p:txBody>
          <a:bodyPr>
            <a:noAutofit/>
          </a:bodyPr>
          <a:lstStyle/>
          <a:p>
            <a:r>
              <a:rPr lang="en-US" dirty="0"/>
              <a:t>name             'workstation'                                </a:t>
            </a:r>
          </a:p>
          <a:p>
            <a:r>
              <a:rPr lang="en-US" dirty="0"/>
              <a:t>maintainer       'The Authors'                                </a:t>
            </a:r>
          </a:p>
          <a:p>
            <a:r>
              <a:rPr lang="en-US" dirty="0" err="1"/>
              <a:t>maintainer_email</a:t>
            </a:r>
            <a:r>
              <a:rPr lang="en-US" dirty="0"/>
              <a:t> '</a:t>
            </a:r>
            <a:r>
              <a:rPr lang="en-US" dirty="0" err="1"/>
              <a:t>you@example.com</a:t>
            </a:r>
            <a:r>
              <a:rPr lang="en-US" dirty="0"/>
              <a:t>'</a:t>
            </a:r>
          </a:p>
          <a:p>
            <a:r>
              <a:rPr lang="en-US" dirty="0"/>
              <a:t>license          '</a:t>
            </a:r>
            <a:r>
              <a:rPr lang="en-US" dirty="0" err="1"/>
              <a:t>all_rights</a:t>
            </a:r>
            <a:r>
              <a:rPr lang="en-US" dirty="0"/>
              <a:t>'                        </a:t>
            </a:r>
          </a:p>
          <a:p>
            <a:r>
              <a:rPr lang="en-US" dirty="0"/>
              <a:t>description      'Installs/Configures workstation'</a:t>
            </a:r>
          </a:p>
          <a:p>
            <a:r>
              <a:rPr lang="en-US" dirty="0" err="1"/>
              <a:t>long_description</a:t>
            </a:r>
            <a:r>
              <a:rPr lang="en-US" dirty="0"/>
              <a:t> 'Installs/Configures workstation'           </a:t>
            </a:r>
          </a:p>
          <a:p>
            <a:r>
              <a:rPr lang="en-US" dirty="0"/>
              <a:t>version          '0.1.0'</a:t>
            </a:r>
          </a:p>
        </p:txBody>
      </p:sp>
      <p:sp>
        <p:nvSpPr>
          <p:cNvPr id="4" name="Text Placeholder 3"/>
          <p:cNvSpPr>
            <a:spLocks noGrp="1"/>
          </p:cNvSpPr>
          <p:nvPr>
            <p:ph type="body" sz="quarter" idx="11"/>
          </p:nvPr>
        </p:nvSpPr>
        <p:spPr/>
        <p:txBody>
          <a:bodyPr>
            <a:normAutofit/>
          </a:bodyPr>
          <a:lstStyle/>
          <a:p>
            <a:r>
              <a:rPr lang="en-US" dirty="0" smtClean="0"/>
              <a:t>$ cat workstation/</a:t>
            </a:r>
            <a:r>
              <a:rPr lang="en-US" dirty="0" err="1" smtClean="0"/>
              <a:t>metadata.rb</a:t>
            </a:r>
            <a:endParaRPr lang="en-US" dirty="0"/>
          </a:p>
        </p:txBody>
      </p:sp>
      <p:sp>
        <p:nvSpPr>
          <p:cNvPr id="7" name="Rectangle 6"/>
          <p:cNvSpPr/>
          <p:nvPr/>
        </p:nvSpPr>
        <p:spPr bwMode="auto">
          <a:xfrm>
            <a:off x="1117023" y="4904294"/>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21</a:t>
            </a:fld>
            <a:endParaRPr lang="en-US" dirty="0"/>
          </a:p>
        </p:txBody>
      </p:sp>
    </p:spTree>
    <p:extLst>
      <p:ext uri="{BB962C8B-B14F-4D97-AF65-F5344CB8AC3E}">
        <p14:creationId xmlns:p14="http://schemas.microsoft.com/office/powerpoint/2010/main" val="19720227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GE: The Cookbook </a:t>
            </a:r>
            <a:r>
              <a:rPr lang="en-US" dirty="0"/>
              <a:t>H</a:t>
            </a:r>
            <a:r>
              <a:rPr lang="en-US" dirty="0" smtClean="0"/>
              <a:t>as a Folder for Recipes</a:t>
            </a:r>
            <a:endParaRPr lang="en-US" dirty="0"/>
          </a:p>
        </p:txBody>
      </p:sp>
      <p:sp>
        <p:nvSpPr>
          <p:cNvPr id="3" name="Content Placeholder 2"/>
          <p:cNvSpPr>
            <a:spLocks noGrp="1"/>
          </p:cNvSpPr>
          <p:nvPr>
            <p:ph sz="quarter" idx="10"/>
          </p:nvPr>
        </p:nvSpPr>
        <p:spPr/>
        <p:txBody>
          <a:bodyPr>
            <a:noAutofit/>
          </a:bodyPr>
          <a:lstStyle/>
          <a:p>
            <a:r>
              <a:rPr lang="en-US" sz="2300" dirty="0"/>
              <a:t>workstation</a:t>
            </a:r>
          </a:p>
          <a:p>
            <a:r>
              <a:rPr lang="en-US" sz="2300" dirty="0"/>
              <a:t>├── </a:t>
            </a:r>
            <a:r>
              <a:rPr lang="en-US" sz="2300" dirty="0" err="1"/>
              <a:t>Berksfile</a:t>
            </a:r>
            <a:endParaRPr lang="en-US" sz="2300" dirty="0"/>
          </a:p>
          <a:p>
            <a:r>
              <a:rPr lang="en-US" sz="2300" dirty="0"/>
              <a:t>├── </a:t>
            </a:r>
            <a:r>
              <a:rPr lang="en-US" sz="2300" dirty="0" err="1"/>
              <a:t>README.md</a:t>
            </a:r>
            <a:endParaRPr lang="en-US" sz="2300" dirty="0"/>
          </a:p>
          <a:p>
            <a:r>
              <a:rPr lang="en-US" sz="2300" dirty="0"/>
              <a:t>├── </a:t>
            </a:r>
            <a:r>
              <a:rPr lang="en-US" sz="2300" dirty="0" err="1"/>
              <a:t>chefignore</a:t>
            </a:r>
            <a:endParaRPr lang="en-US" sz="2300" dirty="0"/>
          </a:p>
          <a:p>
            <a:r>
              <a:rPr lang="sv-SE" sz="2300" dirty="0"/>
              <a:t>├── </a:t>
            </a:r>
            <a:r>
              <a:rPr lang="sv-SE" sz="2300" dirty="0" err="1"/>
              <a:t>metadata.rb</a:t>
            </a:r>
            <a:r>
              <a:rPr lang="sv-SE" sz="2300" dirty="0"/>
              <a:t>                                                                       </a:t>
            </a:r>
          </a:p>
          <a:p>
            <a:r>
              <a:rPr lang="sv-SE" sz="2300" dirty="0"/>
              <a:t>├── </a:t>
            </a:r>
            <a:r>
              <a:rPr lang="sv-SE" sz="2300" dirty="0" err="1"/>
              <a:t>README.md</a:t>
            </a:r>
            <a:r>
              <a:rPr lang="sv-SE" sz="2300" dirty="0"/>
              <a:t>                                                                         </a:t>
            </a:r>
          </a:p>
          <a:p>
            <a:r>
              <a:rPr lang="sv-SE" sz="2300" dirty="0"/>
              <a:t>├── </a:t>
            </a:r>
            <a:r>
              <a:rPr lang="sv-SE" sz="2300" dirty="0" err="1"/>
              <a:t>recipes</a:t>
            </a:r>
            <a:r>
              <a:rPr lang="sv-SE" sz="2300" dirty="0"/>
              <a:t>                                                                           </a:t>
            </a:r>
          </a:p>
          <a:p>
            <a:r>
              <a:rPr lang="sv-SE" sz="2300" dirty="0"/>
              <a:t>│   └── </a:t>
            </a:r>
            <a:r>
              <a:rPr lang="sv-SE" sz="2300" dirty="0" err="1"/>
              <a:t>default.rb</a:t>
            </a:r>
            <a:r>
              <a:rPr lang="sv-SE" sz="2300" dirty="0"/>
              <a:t>                                                                    </a:t>
            </a:r>
          </a:p>
          <a:p>
            <a:r>
              <a:rPr lang="sv-SE" sz="2300" dirty="0"/>
              <a:t>├── </a:t>
            </a:r>
            <a:r>
              <a:rPr lang="sv-SE" sz="2300" dirty="0" err="1"/>
              <a:t>spec</a:t>
            </a:r>
            <a:r>
              <a:rPr lang="sv-SE" sz="2300" dirty="0"/>
              <a:t>                                                                              </a:t>
            </a:r>
          </a:p>
          <a:p>
            <a:r>
              <a:rPr lang="sv-SE" sz="2300" dirty="0"/>
              <a:t>│   ├── </a:t>
            </a:r>
            <a:r>
              <a:rPr lang="sv-SE" sz="2300" dirty="0" err="1"/>
              <a:t>spec_helper.rb</a:t>
            </a:r>
            <a:r>
              <a:rPr lang="sv-SE" sz="2300" dirty="0"/>
              <a:t>                                                                </a:t>
            </a:r>
          </a:p>
          <a:p>
            <a:r>
              <a:rPr lang="sv-SE" sz="2300" dirty="0"/>
              <a:t>│   └── </a:t>
            </a:r>
            <a:r>
              <a:rPr lang="sv-SE" sz="2300" dirty="0" err="1"/>
              <a:t>unit</a:t>
            </a:r>
            <a:r>
              <a:rPr lang="sv-SE" sz="2300" dirty="0"/>
              <a:t>                                                                          </a:t>
            </a:r>
          </a:p>
          <a:p>
            <a:r>
              <a:rPr lang="sv-SE" sz="2300" dirty="0"/>
              <a:t>│       └── </a:t>
            </a:r>
            <a:r>
              <a:rPr lang="sv-SE" sz="2300" dirty="0" err="1"/>
              <a:t>recipes</a:t>
            </a:r>
            <a:r>
              <a:rPr lang="sv-SE" sz="2300" dirty="0"/>
              <a:t>                                                                   </a:t>
            </a:r>
          </a:p>
          <a:p>
            <a:r>
              <a:rPr lang="en-US" sz="2300" dirty="0"/>
              <a:t>10 directories, 9 files</a:t>
            </a:r>
          </a:p>
        </p:txBody>
      </p:sp>
      <p:sp>
        <p:nvSpPr>
          <p:cNvPr id="4" name="Text Placeholder 3"/>
          <p:cNvSpPr>
            <a:spLocks noGrp="1"/>
          </p:cNvSpPr>
          <p:nvPr>
            <p:ph type="body" sz="quarter" idx="11"/>
          </p:nvPr>
        </p:nvSpPr>
        <p:spPr/>
        <p:txBody>
          <a:bodyPr>
            <a:normAutofit/>
          </a:bodyPr>
          <a:lstStyle/>
          <a:p>
            <a:r>
              <a:rPr lang="en-US" dirty="0" smtClean="0"/>
              <a:t>$ tree workstation</a:t>
            </a:r>
            <a:endParaRPr lang="en-US" dirty="0"/>
          </a:p>
        </p:txBody>
      </p:sp>
      <p:sp>
        <p:nvSpPr>
          <p:cNvPr id="7" name="Rectangle 6"/>
          <p:cNvSpPr/>
          <p:nvPr/>
        </p:nvSpPr>
        <p:spPr bwMode="auto">
          <a:xfrm>
            <a:off x="1117025" y="4805970"/>
            <a:ext cx="14417959" cy="987986"/>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22</a:t>
            </a:fld>
            <a:endParaRPr lang="en-US" dirty="0"/>
          </a:p>
        </p:txBody>
      </p:sp>
    </p:spTree>
    <p:extLst>
      <p:ext uri="{BB962C8B-B14F-4D97-AF65-F5344CB8AC3E}">
        <p14:creationId xmlns:p14="http://schemas.microsoft.com/office/powerpoint/2010/main" val="35676134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The Cookbook </a:t>
            </a:r>
            <a:r>
              <a:rPr lang="en-US" dirty="0"/>
              <a:t>H</a:t>
            </a:r>
            <a:r>
              <a:rPr lang="en-US" dirty="0" smtClean="0"/>
              <a:t>as a Default </a:t>
            </a:r>
            <a:r>
              <a:rPr lang="en-US" dirty="0"/>
              <a:t>R</a:t>
            </a:r>
            <a:r>
              <a:rPr lang="en-US" dirty="0" smtClean="0"/>
              <a:t>ecipe</a:t>
            </a:r>
            <a:endParaRPr lang="en-US" dirty="0"/>
          </a:p>
        </p:txBody>
      </p:sp>
      <p:sp>
        <p:nvSpPr>
          <p:cNvPr id="3" name="Content Placeholder 2"/>
          <p:cNvSpPr>
            <a:spLocks noGrp="1"/>
          </p:cNvSpPr>
          <p:nvPr>
            <p:ph sz="quarter" idx="10"/>
          </p:nvPr>
        </p:nvSpPr>
        <p:spPr>
          <a:xfrm>
            <a:off x="1121104" y="2058576"/>
            <a:ext cx="14423693" cy="4172104"/>
          </a:xfrm>
        </p:spPr>
        <p:txBody>
          <a:bodyPr>
            <a:noAutofit/>
          </a:bodyPr>
          <a:lstStyle/>
          <a:p>
            <a:r>
              <a:rPr lang="en-US" dirty="0" smtClean="0"/>
              <a:t># </a:t>
            </a:r>
            <a:r>
              <a:rPr lang="en-US" dirty="0"/>
              <a:t>Cookbook Name:: </a:t>
            </a:r>
            <a:r>
              <a:rPr lang="en-US" dirty="0" smtClean="0"/>
              <a:t>workstation</a:t>
            </a:r>
            <a:endParaRPr lang="en-US" dirty="0"/>
          </a:p>
          <a:p>
            <a:r>
              <a:rPr lang="en-US" dirty="0"/>
              <a:t># Recipe:: default</a:t>
            </a:r>
          </a:p>
          <a:p>
            <a:r>
              <a:rPr lang="en-US" dirty="0"/>
              <a:t>#</a:t>
            </a:r>
          </a:p>
          <a:p>
            <a:r>
              <a:rPr lang="en-US" dirty="0"/>
              <a:t># Copyright (c) 2015 The Authors, All Rights Reserved.</a:t>
            </a:r>
          </a:p>
        </p:txBody>
      </p:sp>
      <p:sp>
        <p:nvSpPr>
          <p:cNvPr id="4" name="Text Placeholder 3"/>
          <p:cNvSpPr>
            <a:spLocks noGrp="1"/>
          </p:cNvSpPr>
          <p:nvPr>
            <p:ph type="body" sz="quarter" idx="11"/>
          </p:nvPr>
        </p:nvSpPr>
        <p:spPr/>
        <p:txBody>
          <a:bodyPr>
            <a:normAutofit/>
          </a:bodyPr>
          <a:lstStyle/>
          <a:p>
            <a:r>
              <a:rPr lang="en-US" dirty="0" smtClean="0"/>
              <a:t>$ cat workstation/recipes/</a:t>
            </a:r>
            <a:r>
              <a:rPr lang="en-US" dirty="0" err="1" smtClean="0"/>
              <a:t>default.rb</a:t>
            </a:r>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23</a:t>
            </a:fld>
            <a:endParaRPr lang="en-US" dirty="0"/>
          </a:p>
        </p:txBody>
      </p:sp>
    </p:spTree>
    <p:extLst>
      <p:ext uri="{BB962C8B-B14F-4D97-AF65-F5344CB8AC3E}">
        <p14:creationId xmlns:p14="http://schemas.microsoft.com/office/powerpoint/2010/main" val="407274263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Copy the Recipe into the Cookbook</a:t>
            </a:r>
            <a:endParaRPr lang="en-US" dirty="0"/>
          </a:p>
        </p:txBody>
      </p:sp>
      <p:sp>
        <p:nvSpPr>
          <p:cNvPr id="7" name="Content Placeholder 6"/>
          <p:cNvSpPr>
            <a:spLocks noGrp="1"/>
          </p:cNvSpPr>
          <p:nvPr>
            <p:ph sz="quarter" idx="10"/>
          </p:nvPr>
        </p:nvSpPr>
        <p:spPr>
          <a:xfrm>
            <a:off x="1121104" y="2040647"/>
            <a:ext cx="14423693" cy="3541004"/>
          </a:xfrm>
        </p:spPr>
        <p:txBody>
          <a:bodyPr/>
          <a:lstStyle/>
          <a:p>
            <a:endParaRPr lang="en-US" dirty="0"/>
          </a:p>
        </p:txBody>
      </p:sp>
      <p:sp>
        <p:nvSpPr>
          <p:cNvPr id="4" name="Text Placeholder 3"/>
          <p:cNvSpPr>
            <a:spLocks noGrp="1"/>
          </p:cNvSpPr>
          <p:nvPr>
            <p:ph type="body" sz="quarter" idx="11"/>
          </p:nvPr>
        </p:nvSpPr>
        <p:spPr/>
        <p:txBody>
          <a:bodyPr/>
          <a:lstStyle/>
          <a:p>
            <a:r>
              <a:rPr lang="en-US" dirty="0" smtClean="0"/>
              <a:t>$ mv </a:t>
            </a:r>
            <a:r>
              <a:rPr lang="en-US" dirty="0" err="1" smtClean="0"/>
              <a:t>setup.rb</a:t>
            </a:r>
            <a:r>
              <a:rPr lang="en-US" dirty="0" smtClean="0"/>
              <a:t> workstation/recipes/</a:t>
            </a:r>
            <a:r>
              <a:rPr lang="en-US" dirty="0" err="1" smtClean="0"/>
              <a:t>setup.rb</a:t>
            </a:r>
            <a:endParaRPr lang="en-US" dirty="0"/>
          </a:p>
        </p:txBody>
      </p:sp>
      <p:sp>
        <p:nvSpPr>
          <p:cNvPr id="8" name="Footer Placeholder 7"/>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9" name="Slide Number Placeholder 8"/>
          <p:cNvSpPr>
            <a:spLocks noGrp="1"/>
          </p:cNvSpPr>
          <p:nvPr>
            <p:ph type="sldNum" sz="quarter" idx="15"/>
          </p:nvPr>
        </p:nvSpPr>
        <p:spPr/>
        <p:txBody>
          <a:bodyPr/>
          <a:lstStyle/>
          <a:p>
            <a:fld id="{D3C6E21F-9381-4880-84FB-1E73165A9E9D}" type="slidenum">
              <a:rPr lang="en-US" smtClean="0"/>
              <a:pPr/>
              <a:t>24</a:t>
            </a:fld>
            <a:endParaRPr lang="en-US" dirty="0"/>
          </a:p>
        </p:txBody>
      </p:sp>
    </p:spTree>
    <p:extLst>
      <p:ext uri="{BB962C8B-B14F-4D97-AF65-F5344CB8AC3E}">
        <p14:creationId xmlns:p14="http://schemas.microsoft.com/office/powerpoint/2010/main" val="18298024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732547" y="2496326"/>
            <a:ext cx="12254005" cy="951447"/>
          </a:xfrm>
        </p:spPr>
        <p:txBody>
          <a:bodyPr>
            <a:normAutofit fontScale="90000"/>
          </a:bodyPr>
          <a:lstStyle/>
          <a:p>
            <a:r>
              <a:rPr lang="en-US" dirty="0" smtClean="0"/>
              <a:t>Group Exercise: Version Control</a:t>
            </a:r>
            <a:endParaRPr lang="en-US" dirty="0"/>
          </a:p>
        </p:txBody>
      </p:sp>
      <p:sp>
        <p:nvSpPr>
          <p:cNvPr id="4" name="Content Placeholder 3"/>
          <p:cNvSpPr>
            <a:spLocks noGrp="1"/>
          </p:cNvSpPr>
          <p:nvPr>
            <p:ph sz="quarter" idx="11"/>
          </p:nvPr>
        </p:nvSpPr>
        <p:spPr>
          <a:xfrm>
            <a:off x="3017562" y="3462898"/>
            <a:ext cx="10364116" cy="1528233"/>
          </a:xfrm>
        </p:spPr>
        <p:txBody>
          <a:bodyPr>
            <a:normAutofit/>
          </a:bodyPr>
          <a:lstStyle/>
          <a:p>
            <a:r>
              <a:rPr lang="en-US" dirty="0" smtClean="0"/>
              <a:t>This is a probably a good point to capture the initial state of our cookbook.</a:t>
            </a:r>
            <a:endParaRPr lang="en-US" dirty="0"/>
          </a:p>
        </p:txBody>
      </p:sp>
      <p:sp>
        <p:nvSpPr>
          <p:cNvPr id="7" name="Text Placeholder 2"/>
          <p:cNvSpPr>
            <a:spLocks noGrp="1"/>
          </p:cNvSpPr>
          <p:nvPr>
            <p:ph type="body" sz="quarter" idx="10"/>
          </p:nvPr>
        </p:nvSpPr>
        <p:spPr>
          <a:xfrm>
            <a:off x="3012273" y="5989430"/>
            <a:ext cx="11318532" cy="2575108"/>
          </a:xfrm>
        </p:spPr>
        <p:txBody>
          <a:bodyPr>
            <a:noAutofit/>
          </a:bodyPr>
          <a:lstStyle/>
          <a:p>
            <a:pPr marL="457189" indent="-457189">
              <a:buFont typeface="Wingdings" charset="2"/>
              <a:buChar char="ü"/>
            </a:pPr>
            <a:r>
              <a:rPr lang="en-US" sz="2667" dirty="0"/>
              <a:t>Use </a:t>
            </a:r>
            <a:r>
              <a:rPr lang="en-US" sz="2667" dirty="0">
                <a:latin typeface="+mj-lt"/>
                <a:cs typeface="Courier New" panose="02070309020205020404" pitchFamily="49" charset="0"/>
              </a:rPr>
              <a:t>chef</a:t>
            </a:r>
            <a:r>
              <a:rPr lang="en-US" sz="2667" dirty="0">
                <a:latin typeface="+mj-lt"/>
              </a:rPr>
              <a:t> t</a:t>
            </a:r>
            <a:r>
              <a:rPr lang="en-US" sz="2667" dirty="0"/>
              <a:t>o generate a cookbook to store our setup </a:t>
            </a:r>
            <a:r>
              <a:rPr lang="en-US" sz="2667" dirty="0" smtClean="0"/>
              <a:t>recipe.</a:t>
            </a:r>
            <a:endParaRPr lang="en-US" sz="2667" dirty="0"/>
          </a:p>
          <a:p>
            <a:pPr marL="457189" indent="-457189">
              <a:buFont typeface="Wingdings" charset="2"/>
              <a:buChar char="q"/>
            </a:pPr>
            <a:r>
              <a:rPr lang="en-US" sz="2667" dirty="0"/>
              <a:t>Add the "workstation" cookbook to version </a:t>
            </a:r>
            <a:r>
              <a:rPr lang="en-US" sz="2667" dirty="0" smtClean="0"/>
              <a:t>control.</a:t>
            </a:r>
            <a:endParaRPr lang="en-US" sz="2667" dirty="0"/>
          </a:p>
        </p:txBody>
      </p:sp>
      <p:sp>
        <p:nvSpPr>
          <p:cNvPr id="3" name="Footer Placeholder 2"/>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3"/>
          </p:nvPr>
        </p:nvSpPr>
        <p:spPr/>
        <p:txBody>
          <a:bodyPr/>
          <a:lstStyle/>
          <a:p>
            <a:fld id="{D3C6E21F-9381-4880-84FB-1E73165A9E9D}" type="slidenum">
              <a:rPr lang="en-US" smtClean="0"/>
              <a:pPr/>
              <a:t>25</a:t>
            </a:fld>
            <a:endParaRPr lang="en-US" dirty="0"/>
          </a:p>
        </p:txBody>
      </p:sp>
    </p:spTree>
    <p:extLst>
      <p:ext uri="{BB962C8B-B14F-4D97-AF65-F5344CB8AC3E}">
        <p14:creationId xmlns:p14="http://schemas.microsoft.com/office/powerpoint/2010/main" val="38637887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457189" indent="-457189"/>
            <a:r>
              <a:rPr lang="en-US" dirty="0" smtClean="0"/>
              <a:t>GE: Move into the Cookbook </a:t>
            </a:r>
            <a:r>
              <a:rPr lang="en-US" dirty="0"/>
              <a:t>D</a:t>
            </a:r>
            <a:r>
              <a:rPr lang="en-US" dirty="0" smtClean="0"/>
              <a:t>irectory</a:t>
            </a:r>
            <a:endParaRPr lang="en-US" dirty="0"/>
          </a:p>
        </p:txBody>
      </p:sp>
      <p:sp>
        <p:nvSpPr>
          <p:cNvPr id="3" name="Content Placeholder 2"/>
          <p:cNvSpPr>
            <a:spLocks noGrp="1"/>
          </p:cNvSpPr>
          <p:nvPr>
            <p:ph sz="quarter" idx="10"/>
          </p:nvPr>
        </p:nvSpPr>
        <p:spPr>
          <a:xfrm>
            <a:off x="1121104" y="2058576"/>
            <a:ext cx="14423693" cy="3980718"/>
          </a:xfrm>
        </p:spPr>
        <p:txBody>
          <a:bodyPr/>
          <a:lstStyle/>
          <a:p>
            <a:endParaRPr lang="en-US" dirty="0"/>
          </a:p>
        </p:txBody>
      </p:sp>
      <p:sp>
        <p:nvSpPr>
          <p:cNvPr id="4" name="Text Placeholder 3"/>
          <p:cNvSpPr>
            <a:spLocks noGrp="1"/>
          </p:cNvSpPr>
          <p:nvPr>
            <p:ph type="body" sz="quarter" idx="11"/>
          </p:nvPr>
        </p:nvSpPr>
        <p:spPr/>
        <p:txBody>
          <a:bodyPr/>
          <a:lstStyle/>
          <a:p>
            <a:r>
              <a:rPr lang="en-US" dirty="0" smtClean="0"/>
              <a:t>$ cd workstation</a:t>
            </a:r>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26</a:t>
            </a:fld>
            <a:endParaRPr lang="en-US" dirty="0"/>
          </a:p>
        </p:txBody>
      </p:sp>
    </p:spTree>
    <p:extLst>
      <p:ext uri="{BB962C8B-B14F-4D97-AF65-F5344CB8AC3E}">
        <p14:creationId xmlns:p14="http://schemas.microsoft.com/office/powerpoint/2010/main" val="414137519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marL="457189" indent="-457189"/>
            <a:r>
              <a:rPr lang="en-US" dirty="0" smtClean="0"/>
              <a:t>GE: Initialize the Directory as a </a:t>
            </a:r>
            <a:r>
              <a:rPr lang="en-US" dirty="0" err="1" smtClean="0"/>
              <a:t>git</a:t>
            </a:r>
            <a:r>
              <a:rPr lang="en-US" dirty="0" smtClean="0"/>
              <a:t> Repository</a:t>
            </a:r>
            <a:endParaRPr lang="en-US" dirty="0"/>
          </a:p>
        </p:txBody>
      </p:sp>
      <p:sp>
        <p:nvSpPr>
          <p:cNvPr id="3" name="Content Placeholder 2"/>
          <p:cNvSpPr>
            <a:spLocks noGrp="1"/>
          </p:cNvSpPr>
          <p:nvPr>
            <p:ph sz="quarter" idx="10"/>
          </p:nvPr>
        </p:nvSpPr>
        <p:spPr>
          <a:xfrm>
            <a:off x="1121104" y="2058575"/>
            <a:ext cx="14423693" cy="3661741"/>
          </a:xfrm>
        </p:spPr>
        <p:txBody>
          <a:bodyPr/>
          <a:lstStyle/>
          <a:p>
            <a:r>
              <a:rPr lang="en-US" dirty="0"/>
              <a:t>Reinitialized existing </a:t>
            </a:r>
            <a:r>
              <a:rPr lang="en-US" dirty="0" err="1"/>
              <a:t>Git</a:t>
            </a:r>
            <a:r>
              <a:rPr lang="en-US" dirty="0"/>
              <a:t> repository in /home/chef/workstation/.</a:t>
            </a:r>
            <a:r>
              <a:rPr lang="en-US" dirty="0" err="1"/>
              <a:t>git</a:t>
            </a:r>
            <a:r>
              <a:rPr lang="en-US" dirty="0"/>
              <a:t>/</a:t>
            </a:r>
          </a:p>
        </p:txBody>
      </p:sp>
      <p:sp>
        <p:nvSpPr>
          <p:cNvPr id="4" name="Text Placeholder 3"/>
          <p:cNvSpPr>
            <a:spLocks noGrp="1"/>
          </p:cNvSpPr>
          <p:nvPr>
            <p:ph type="body" sz="quarter" idx="11"/>
          </p:nvPr>
        </p:nvSpPr>
        <p:spPr/>
        <p:txBody>
          <a:bodyPr/>
          <a:lstStyle/>
          <a:p>
            <a:r>
              <a:rPr lang="en-US" dirty="0" smtClean="0"/>
              <a:t>$ </a:t>
            </a:r>
            <a:r>
              <a:rPr lang="en-US" dirty="0" err="1" smtClean="0"/>
              <a:t>git</a:t>
            </a:r>
            <a:r>
              <a:rPr lang="en-US" dirty="0" smtClean="0"/>
              <a:t> </a:t>
            </a:r>
            <a:r>
              <a:rPr lang="en-US" dirty="0" err="1" smtClean="0"/>
              <a:t>init</a:t>
            </a:r>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27</a:t>
            </a:fld>
            <a:endParaRPr lang="en-US" dirty="0"/>
          </a:p>
        </p:txBody>
      </p:sp>
    </p:spTree>
    <p:extLst>
      <p:ext uri="{BB962C8B-B14F-4D97-AF65-F5344CB8AC3E}">
        <p14:creationId xmlns:p14="http://schemas.microsoft.com/office/powerpoint/2010/main" val="292977339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92505" y="168442"/>
            <a:ext cx="16063495" cy="1087427"/>
          </a:xfrm>
        </p:spPr>
        <p:txBody>
          <a:bodyPr>
            <a:normAutofit fontScale="90000"/>
          </a:bodyPr>
          <a:lstStyle/>
          <a:p>
            <a:pPr marL="457189" indent="-457189"/>
            <a:r>
              <a:rPr lang="en-US" dirty="0" smtClean="0"/>
              <a:t>GE: Use '</a:t>
            </a:r>
            <a:r>
              <a:rPr lang="en-US" dirty="0" err="1" smtClean="0">
                <a:latin typeface="+mn-lt"/>
                <a:cs typeface="Courier New" panose="02070309020205020404" pitchFamily="49" charset="0"/>
              </a:rPr>
              <a:t>git</a:t>
            </a:r>
            <a:r>
              <a:rPr lang="en-US" dirty="0" smtClean="0">
                <a:latin typeface="+mn-lt"/>
                <a:cs typeface="Courier New" panose="02070309020205020404" pitchFamily="49" charset="0"/>
              </a:rPr>
              <a:t> add'</a:t>
            </a:r>
            <a:r>
              <a:rPr lang="en-US" dirty="0" smtClean="0">
                <a:latin typeface="+mn-lt"/>
              </a:rPr>
              <a:t> </a:t>
            </a:r>
            <a:r>
              <a:rPr lang="en-US" dirty="0"/>
              <a:t>to </a:t>
            </a:r>
            <a:r>
              <a:rPr lang="en-US" dirty="0" smtClean="0"/>
              <a:t>Stage </a:t>
            </a:r>
            <a:r>
              <a:rPr lang="en-US" dirty="0"/>
              <a:t>F</a:t>
            </a:r>
            <a:r>
              <a:rPr lang="en-US" dirty="0" smtClean="0"/>
              <a:t>iles </a:t>
            </a:r>
            <a:r>
              <a:rPr lang="en-US" dirty="0"/>
              <a:t>to be C</a:t>
            </a:r>
            <a:r>
              <a:rPr lang="en-US" dirty="0" smtClean="0"/>
              <a:t>ommitted</a:t>
            </a:r>
            <a:endParaRPr lang="en-US" dirty="0"/>
          </a:p>
        </p:txBody>
      </p:sp>
      <p:sp>
        <p:nvSpPr>
          <p:cNvPr id="3" name="Content Placeholder 2"/>
          <p:cNvSpPr>
            <a:spLocks noGrp="1"/>
          </p:cNvSpPr>
          <p:nvPr>
            <p:ph sz="quarter" idx="10"/>
          </p:nvPr>
        </p:nvSpPr>
        <p:spPr>
          <a:xfrm>
            <a:off x="1121104" y="2058575"/>
            <a:ext cx="14423693" cy="4384755"/>
          </a:xfrm>
        </p:spPr>
        <p:txBody>
          <a:bodyPr/>
          <a:lstStyle/>
          <a:p>
            <a:endParaRPr lang="en-US" dirty="0"/>
          </a:p>
        </p:txBody>
      </p:sp>
      <p:sp>
        <p:nvSpPr>
          <p:cNvPr id="4" name="Text Placeholder 3"/>
          <p:cNvSpPr>
            <a:spLocks noGrp="1"/>
          </p:cNvSpPr>
          <p:nvPr>
            <p:ph type="body" sz="quarter" idx="11"/>
          </p:nvPr>
        </p:nvSpPr>
        <p:spPr/>
        <p:txBody>
          <a:bodyPr/>
          <a:lstStyle/>
          <a:p>
            <a:r>
              <a:rPr lang="en-US" dirty="0" smtClean="0"/>
              <a:t>$ </a:t>
            </a:r>
            <a:r>
              <a:rPr lang="en-US" dirty="0" err="1" smtClean="0"/>
              <a:t>git</a:t>
            </a:r>
            <a:r>
              <a:rPr lang="en-US" dirty="0" smtClean="0"/>
              <a:t> add .</a:t>
            </a:r>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28</a:t>
            </a:fld>
            <a:endParaRPr lang="en-US" dirty="0"/>
          </a:p>
        </p:txBody>
      </p:sp>
    </p:spTree>
    <p:extLst>
      <p:ext uri="{BB962C8B-B14F-4D97-AF65-F5344CB8AC3E}">
        <p14:creationId xmlns:p14="http://schemas.microsoft.com/office/powerpoint/2010/main" val="25797220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Staging Area</a:t>
            </a:r>
            <a:endParaRPr lang="en-US" dirty="0"/>
          </a:p>
        </p:txBody>
      </p:sp>
      <p:sp>
        <p:nvSpPr>
          <p:cNvPr id="3" name="Subtitle 2"/>
          <p:cNvSpPr>
            <a:spLocks noGrp="1"/>
          </p:cNvSpPr>
          <p:nvPr>
            <p:ph type="subTitle" idx="1"/>
          </p:nvPr>
        </p:nvSpPr>
        <p:spPr/>
        <p:txBody>
          <a:bodyPr/>
          <a:lstStyle/>
          <a:p>
            <a:r>
              <a:rPr lang="en-US" dirty="0" smtClean="0"/>
              <a:t>The staging area has a file, generally contained in your </a:t>
            </a:r>
            <a:r>
              <a:rPr lang="en-US" dirty="0" err="1" smtClean="0"/>
              <a:t>Git</a:t>
            </a:r>
            <a:r>
              <a:rPr lang="en-US" dirty="0" smtClean="0"/>
              <a:t> directory, that stores information about what will go into your next commit. </a:t>
            </a:r>
          </a:p>
          <a:p>
            <a:endParaRPr lang="en-US" dirty="0"/>
          </a:p>
          <a:p>
            <a:r>
              <a:rPr lang="en-US" dirty="0" smtClean="0"/>
              <a:t>It’s sometimes referred to as the “index”, but it’s also common to refer to it as the staging area.</a:t>
            </a:r>
            <a:endParaRPr lang="en-US" dirty="0"/>
          </a:p>
        </p:txBody>
      </p:sp>
      <p:sp>
        <p:nvSpPr>
          <p:cNvPr id="4" name="Content Placeholder 3"/>
          <p:cNvSpPr>
            <a:spLocks noGrp="1"/>
          </p:cNvSpPr>
          <p:nvPr>
            <p:ph sz="quarter" idx="4294967295"/>
          </p:nvPr>
        </p:nvSpPr>
        <p:spPr>
          <a:xfrm>
            <a:off x="3636555" y="7351305"/>
            <a:ext cx="8917577" cy="524133"/>
          </a:xfrm>
        </p:spPr>
        <p:txBody>
          <a:bodyPr>
            <a:normAutofit fontScale="62500" lnSpcReduction="20000"/>
          </a:bodyPr>
          <a:lstStyle/>
          <a:p>
            <a:r>
              <a:rPr lang="en-US" dirty="0" smtClean="0">
                <a:hlinkClick r:id="rId3"/>
              </a:rPr>
              <a:t>http://git-scm.com/book/en/v2/Getting-Started-Git-Basics</a:t>
            </a:r>
            <a:endParaRPr lang="en-US" dirty="0" smtClean="0"/>
          </a:p>
          <a:p>
            <a:endParaRPr lang="en-US" dirty="0"/>
          </a:p>
        </p:txBody>
      </p:sp>
      <p:sp>
        <p:nvSpPr>
          <p:cNvPr id="8" name="Footer Placeholder 7"/>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9" name="Slide Number Placeholder 8"/>
          <p:cNvSpPr>
            <a:spLocks noGrp="1"/>
          </p:cNvSpPr>
          <p:nvPr>
            <p:ph type="sldNum" sz="quarter" idx="13"/>
          </p:nvPr>
        </p:nvSpPr>
        <p:spPr/>
        <p:txBody>
          <a:bodyPr/>
          <a:lstStyle/>
          <a:p>
            <a:fld id="{D3C6E21F-9381-4880-84FB-1E73165A9E9D}" type="slidenum">
              <a:rPr lang="en-US" smtClean="0"/>
              <a:pPr/>
              <a:t>29</a:t>
            </a:fld>
            <a:endParaRPr lang="en-US" dirty="0"/>
          </a:p>
        </p:txBody>
      </p:sp>
    </p:spTree>
    <p:extLst>
      <p:ext uri="{BB962C8B-B14F-4D97-AF65-F5344CB8AC3E}">
        <p14:creationId xmlns:p14="http://schemas.microsoft.com/office/powerpoint/2010/main" val="17634139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Questions You May Have</a:t>
            </a:r>
            <a:endParaRPr lang="en-US" dirty="0"/>
          </a:p>
        </p:txBody>
      </p:sp>
      <p:sp>
        <p:nvSpPr>
          <p:cNvPr id="3" name="Subtitle 2"/>
          <p:cNvSpPr>
            <a:spLocks noGrp="1"/>
          </p:cNvSpPr>
          <p:nvPr>
            <p:ph type="subTitle" idx="4294967295"/>
          </p:nvPr>
        </p:nvSpPr>
        <p:spPr>
          <a:xfrm>
            <a:off x="1640542" y="3641582"/>
            <a:ext cx="13390194" cy="4336797"/>
          </a:xfrm>
        </p:spPr>
        <p:txBody>
          <a:bodyPr>
            <a:noAutofit/>
          </a:bodyPr>
          <a:lstStyle/>
          <a:p>
            <a:pPr marL="514350" indent="-514350">
              <a:lnSpc>
                <a:spcPct val="120000"/>
              </a:lnSpc>
              <a:buAutoNum type="arabicPeriod"/>
            </a:pPr>
            <a:r>
              <a:rPr lang="en-US" sz="3200" dirty="0" smtClean="0"/>
              <a:t>Thinking about the workstation recipe, could we do something like that for a web server?</a:t>
            </a:r>
          </a:p>
          <a:p>
            <a:pPr marL="514350" indent="-514350">
              <a:lnSpc>
                <a:spcPct val="120000"/>
              </a:lnSpc>
              <a:buAutoNum type="arabicPeriod"/>
            </a:pPr>
            <a:r>
              <a:rPr lang="en-US" sz="3200" dirty="0" smtClean="0"/>
              <a:t>Is </a:t>
            </a:r>
            <a:r>
              <a:rPr lang="en-US" sz="3200" dirty="0"/>
              <a:t>there a way to package up recipes you create with a version number (and maybe a README</a:t>
            </a:r>
            <a:r>
              <a:rPr lang="en-US" sz="3200" dirty="0" smtClean="0"/>
              <a:t>)?</a:t>
            </a:r>
          </a:p>
          <a:p>
            <a:pPr marL="514350" indent="-514350">
              <a:lnSpc>
                <a:spcPct val="120000"/>
              </a:lnSpc>
              <a:buAutoNum type="arabicPeriod"/>
            </a:pPr>
            <a:r>
              <a:rPr lang="en-US" sz="3200" dirty="0" smtClean="0"/>
              <a:t>I </a:t>
            </a:r>
            <a:r>
              <a:rPr lang="en-US" sz="3200" dirty="0"/>
              <a:t>think </a:t>
            </a:r>
            <a:r>
              <a:rPr lang="en-US" sz="3200" dirty="0">
                <a:latin typeface="Courier New" panose="02070309020205020404" pitchFamily="49" charset="0"/>
                <a:cs typeface="Courier New" panose="02070309020205020404" pitchFamily="49" charset="0"/>
              </a:rPr>
              <a:t>chef</a:t>
            </a:r>
            <a:r>
              <a:rPr lang="en-US" sz="3200" dirty="0"/>
              <a:t> is able to generate something called a cookbook. </a:t>
            </a:r>
            <a:r>
              <a:rPr lang="en-US" sz="3200" dirty="0" smtClean="0"/>
              <a:t>Shouldn't we start </a:t>
            </a:r>
            <a:r>
              <a:rPr lang="en-US" sz="3200" dirty="0"/>
              <a:t>thinking about some version </a:t>
            </a:r>
            <a:r>
              <a:rPr lang="en-US" sz="3200" dirty="0" smtClean="0"/>
              <a:t>control so we don't lose </a:t>
            </a:r>
            <a:r>
              <a:rPr lang="en-US" sz="3200" dirty="0"/>
              <a:t>all our hard work? </a:t>
            </a:r>
          </a:p>
        </p:txBody>
      </p:sp>
      <p:sp>
        <p:nvSpPr>
          <p:cNvPr id="4" name="Footer Placeholder 3"/>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3</a:t>
            </a:fld>
            <a:endParaRPr lang="en-US" dirty="0"/>
          </a:p>
        </p:txBody>
      </p:sp>
    </p:spTree>
    <p:extLst>
      <p:ext uri="{BB962C8B-B14F-4D97-AF65-F5344CB8AC3E}">
        <p14:creationId xmlns:p14="http://schemas.microsoft.com/office/powerpoint/2010/main" val="13195396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marL="457189" indent="-457189"/>
            <a:r>
              <a:rPr lang="en-US" dirty="0" smtClean="0"/>
              <a:t>GE: Use '</a:t>
            </a:r>
            <a:r>
              <a:rPr lang="en-US" dirty="0" err="1" smtClean="0">
                <a:latin typeface="+mn-lt"/>
                <a:cs typeface="Courier New" panose="02070309020205020404" pitchFamily="49" charset="0"/>
              </a:rPr>
              <a:t>git</a:t>
            </a:r>
            <a:r>
              <a:rPr lang="en-US" dirty="0" smtClean="0">
                <a:latin typeface="+mn-lt"/>
                <a:cs typeface="Courier New" panose="02070309020205020404" pitchFamily="49" charset="0"/>
              </a:rPr>
              <a:t> status'</a:t>
            </a:r>
            <a:r>
              <a:rPr lang="en-US" dirty="0" smtClean="0">
                <a:latin typeface="Courier New" panose="02070309020205020404" pitchFamily="49" charset="0"/>
                <a:cs typeface="Courier New" panose="02070309020205020404" pitchFamily="49" charset="0"/>
              </a:rPr>
              <a:t> </a:t>
            </a:r>
            <a:r>
              <a:rPr lang="en-US" dirty="0" smtClean="0"/>
              <a:t>to View the Staged </a:t>
            </a:r>
            <a:r>
              <a:rPr lang="en-US" dirty="0"/>
              <a:t>F</a:t>
            </a:r>
            <a:r>
              <a:rPr lang="en-US" dirty="0" smtClean="0"/>
              <a:t>iles</a:t>
            </a:r>
            <a:endParaRPr lang="en-US" dirty="0"/>
          </a:p>
        </p:txBody>
      </p:sp>
      <p:sp>
        <p:nvSpPr>
          <p:cNvPr id="3" name="Content Placeholder 2"/>
          <p:cNvSpPr>
            <a:spLocks noGrp="1"/>
          </p:cNvSpPr>
          <p:nvPr>
            <p:ph sz="quarter" idx="10"/>
          </p:nvPr>
        </p:nvSpPr>
        <p:spPr/>
        <p:txBody>
          <a:bodyPr>
            <a:noAutofit/>
          </a:bodyPr>
          <a:lstStyle/>
          <a:p>
            <a:r>
              <a:rPr lang="en-US" sz="2300" dirty="0"/>
              <a:t>On branch master</a:t>
            </a:r>
          </a:p>
          <a:p>
            <a:endParaRPr lang="en-US" sz="2300" dirty="0"/>
          </a:p>
          <a:p>
            <a:r>
              <a:rPr lang="en-US" sz="2300" dirty="0"/>
              <a:t>Initial commit</a:t>
            </a:r>
          </a:p>
          <a:p>
            <a:endParaRPr lang="en-US" sz="2300" dirty="0"/>
          </a:p>
          <a:p>
            <a:r>
              <a:rPr lang="en-US" sz="2300" dirty="0"/>
              <a:t>Changes to be committed:</a:t>
            </a:r>
          </a:p>
          <a:p>
            <a:r>
              <a:rPr lang="en-US" sz="2300" dirty="0"/>
              <a:t>  (use "</a:t>
            </a:r>
            <a:r>
              <a:rPr lang="en-US" sz="2300" dirty="0" err="1"/>
              <a:t>git</a:t>
            </a:r>
            <a:r>
              <a:rPr lang="en-US" sz="2300" dirty="0"/>
              <a:t> </a:t>
            </a:r>
            <a:r>
              <a:rPr lang="en-US" sz="2300" dirty="0" err="1"/>
              <a:t>rm</a:t>
            </a:r>
            <a:r>
              <a:rPr lang="en-US" sz="2300" dirty="0"/>
              <a:t> --cached &lt;file&gt;..." to </a:t>
            </a:r>
            <a:r>
              <a:rPr lang="en-US" sz="2300" dirty="0" err="1"/>
              <a:t>unstage</a:t>
            </a:r>
            <a:r>
              <a:rPr lang="en-US" sz="2300" dirty="0"/>
              <a:t>)</a:t>
            </a:r>
          </a:p>
          <a:p>
            <a:endParaRPr lang="en-US" sz="2300" dirty="0"/>
          </a:p>
          <a:p>
            <a:r>
              <a:rPr lang="en-US" sz="2300" dirty="0"/>
              <a:t>	new file:   .</a:t>
            </a:r>
            <a:r>
              <a:rPr lang="en-US" sz="2300" dirty="0" err="1"/>
              <a:t>gitignore</a:t>
            </a:r>
            <a:endParaRPr lang="en-US" sz="2300" dirty="0"/>
          </a:p>
          <a:p>
            <a:r>
              <a:rPr lang="en-US" sz="2300" dirty="0"/>
              <a:t>	new file:   .</a:t>
            </a:r>
            <a:r>
              <a:rPr lang="en-US" sz="2300" dirty="0" err="1"/>
              <a:t>kitchen.yml</a:t>
            </a:r>
            <a:endParaRPr lang="en-US" sz="2300" dirty="0"/>
          </a:p>
          <a:p>
            <a:r>
              <a:rPr lang="en-US" sz="2300" dirty="0"/>
              <a:t>	new file:   </a:t>
            </a:r>
            <a:r>
              <a:rPr lang="en-US" sz="2300" dirty="0" err="1"/>
              <a:t>Berksfile</a:t>
            </a:r>
            <a:endParaRPr lang="en-US" sz="2300" dirty="0"/>
          </a:p>
          <a:p>
            <a:r>
              <a:rPr lang="en-US" sz="2300" dirty="0"/>
              <a:t>	new file:   </a:t>
            </a:r>
            <a:r>
              <a:rPr lang="en-US" sz="2300" dirty="0" err="1"/>
              <a:t>README.md</a:t>
            </a:r>
            <a:endParaRPr lang="en-US" sz="2300" dirty="0"/>
          </a:p>
          <a:p>
            <a:r>
              <a:rPr lang="en-US" sz="2300" dirty="0"/>
              <a:t>	new file:   </a:t>
            </a:r>
            <a:r>
              <a:rPr lang="en-US" sz="2300" dirty="0" err="1"/>
              <a:t>chefignore</a:t>
            </a:r>
            <a:endParaRPr lang="en-US" sz="2300" dirty="0"/>
          </a:p>
          <a:p>
            <a:r>
              <a:rPr lang="en-US" sz="2300" dirty="0"/>
              <a:t>	new file:   </a:t>
            </a:r>
            <a:r>
              <a:rPr lang="en-US" sz="2300" dirty="0" err="1" smtClean="0"/>
              <a:t>metadata.rb</a:t>
            </a:r>
            <a:endParaRPr lang="en-US" sz="2300" dirty="0" smtClean="0">
              <a:solidFill>
                <a:schemeClr val="tx1"/>
              </a:solidFill>
            </a:endParaRPr>
          </a:p>
        </p:txBody>
      </p:sp>
      <p:sp>
        <p:nvSpPr>
          <p:cNvPr id="4" name="Text Placeholder 3"/>
          <p:cNvSpPr>
            <a:spLocks noGrp="1"/>
          </p:cNvSpPr>
          <p:nvPr>
            <p:ph type="body" sz="quarter" idx="11"/>
          </p:nvPr>
        </p:nvSpPr>
        <p:spPr/>
        <p:txBody>
          <a:bodyPr/>
          <a:lstStyle/>
          <a:p>
            <a:r>
              <a:rPr lang="en-US" dirty="0" smtClean="0"/>
              <a:t>$ </a:t>
            </a:r>
            <a:r>
              <a:rPr lang="en-US" dirty="0" err="1" smtClean="0"/>
              <a:t>git</a:t>
            </a:r>
            <a:r>
              <a:rPr lang="en-US" dirty="0" smtClean="0"/>
              <a:t> status</a:t>
            </a:r>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30</a:t>
            </a:fld>
            <a:endParaRPr lang="en-US" dirty="0"/>
          </a:p>
        </p:txBody>
      </p:sp>
    </p:spTree>
    <p:extLst>
      <p:ext uri="{BB962C8B-B14F-4D97-AF65-F5344CB8AC3E}">
        <p14:creationId xmlns:p14="http://schemas.microsoft.com/office/powerpoint/2010/main" val="28022764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1440" y="168442"/>
            <a:ext cx="16550639" cy="963935"/>
          </a:xfrm>
        </p:spPr>
        <p:txBody>
          <a:bodyPr>
            <a:normAutofit fontScale="90000"/>
          </a:bodyPr>
          <a:lstStyle/>
          <a:p>
            <a:pPr marL="457189" indent="-457189"/>
            <a:r>
              <a:rPr lang="en-US" dirty="0" smtClean="0"/>
              <a:t>GE: Use '</a:t>
            </a:r>
            <a:r>
              <a:rPr lang="en-US" dirty="0" err="1" smtClean="0">
                <a:latin typeface="+mn-lt"/>
                <a:cs typeface="Courier New" panose="02070309020205020404" pitchFamily="49" charset="0"/>
              </a:rPr>
              <a:t>git</a:t>
            </a:r>
            <a:r>
              <a:rPr lang="en-US" dirty="0" smtClean="0">
                <a:latin typeface="+mn-lt"/>
                <a:cs typeface="Courier New" panose="02070309020205020404" pitchFamily="49" charset="0"/>
              </a:rPr>
              <a:t> commit'</a:t>
            </a:r>
            <a:r>
              <a:rPr lang="en-US" dirty="0" smtClean="0">
                <a:latin typeface="+mn-lt"/>
              </a:rPr>
              <a:t> </a:t>
            </a:r>
            <a:r>
              <a:rPr lang="en-US" dirty="0"/>
              <a:t>to </a:t>
            </a:r>
            <a:r>
              <a:rPr lang="en-US" dirty="0" smtClean="0"/>
              <a:t>Save </a:t>
            </a:r>
            <a:r>
              <a:rPr lang="en-US" dirty="0"/>
              <a:t>the </a:t>
            </a:r>
            <a:r>
              <a:rPr lang="en-US" dirty="0" smtClean="0"/>
              <a:t>Staged </a:t>
            </a:r>
            <a:r>
              <a:rPr lang="en-US" dirty="0"/>
              <a:t>C</a:t>
            </a:r>
            <a:r>
              <a:rPr lang="en-US" dirty="0" smtClean="0"/>
              <a:t>hanges</a:t>
            </a:r>
            <a:endParaRPr lang="en-US" dirty="0">
              <a:latin typeface="Courier New" panose="02070309020205020404" pitchFamily="49" charset="0"/>
              <a:cs typeface="Courier New" panose="02070309020205020404" pitchFamily="49" charset="0"/>
            </a:endParaRPr>
          </a:p>
        </p:txBody>
      </p:sp>
      <p:sp>
        <p:nvSpPr>
          <p:cNvPr id="3" name="Content Placeholder 2"/>
          <p:cNvSpPr>
            <a:spLocks noGrp="1"/>
          </p:cNvSpPr>
          <p:nvPr>
            <p:ph sz="quarter" idx="10"/>
          </p:nvPr>
        </p:nvSpPr>
        <p:spPr/>
        <p:txBody>
          <a:bodyPr/>
          <a:lstStyle/>
          <a:p>
            <a:r>
              <a:rPr lang="en-US" dirty="0"/>
              <a:t>master (root-commit) 9998472] Initial workstation cookbook</a:t>
            </a:r>
          </a:p>
          <a:p>
            <a:r>
              <a:rPr lang="en-US" dirty="0"/>
              <a:t> Committer: </a:t>
            </a:r>
            <a:r>
              <a:rPr lang="en-US" dirty="0" err="1"/>
              <a:t>ChefDK</a:t>
            </a:r>
            <a:r>
              <a:rPr lang="en-US" dirty="0"/>
              <a:t> User &lt;chef@ip-172-31-59-191.ec2.internal&gt;</a:t>
            </a:r>
          </a:p>
          <a:p>
            <a:r>
              <a:rPr lang="en-US" dirty="0"/>
              <a:t>Your name and email address were configured automatically based</a:t>
            </a:r>
          </a:p>
          <a:p>
            <a:r>
              <a:rPr lang="en-US" dirty="0"/>
              <a:t>on your username and hostname. Please check that they are accurate.</a:t>
            </a:r>
          </a:p>
          <a:p>
            <a:r>
              <a:rPr lang="en-US" dirty="0"/>
              <a:t>You can suppress this message by setting them explicitly:</a:t>
            </a:r>
          </a:p>
          <a:p>
            <a:endParaRPr lang="en-US" dirty="0"/>
          </a:p>
          <a:p>
            <a:r>
              <a:rPr lang="en-US" dirty="0"/>
              <a:t>    </a:t>
            </a:r>
            <a:r>
              <a:rPr lang="en-US" dirty="0" err="1"/>
              <a:t>git</a:t>
            </a:r>
            <a:r>
              <a:rPr lang="en-US" dirty="0"/>
              <a:t> </a:t>
            </a:r>
            <a:r>
              <a:rPr lang="en-US" dirty="0" err="1"/>
              <a:t>config</a:t>
            </a:r>
            <a:r>
              <a:rPr lang="en-US" dirty="0"/>
              <a:t> --global </a:t>
            </a:r>
            <a:r>
              <a:rPr lang="en-US" dirty="0" err="1"/>
              <a:t>user.name</a:t>
            </a:r>
            <a:r>
              <a:rPr lang="en-US" dirty="0"/>
              <a:t> "Your Name"</a:t>
            </a:r>
          </a:p>
          <a:p>
            <a:r>
              <a:rPr lang="en-US" dirty="0"/>
              <a:t>    </a:t>
            </a:r>
            <a:r>
              <a:rPr lang="en-US" dirty="0" err="1"/>
              <a:t>git</a:t>
            </a:r>
            <a:r>
              <a:rPr lang="en-US" dirty="0"/>
              <a:t> </a:t>
            </a:r>
            <a:r>
              <a:rPr lang="en-US" dirty="0" err="1"/>
              <a:t>config</a:t>
            </a:r>
            <a:r>
              <a:rPr lang="en-US" dirty="0"/>
              <a:t> --global </a:t>
            </a:r>
            <a:r>
              <a:rPr lang="en-US" dirty="0" err="1"/>
              <a:t>user.email</a:t>
            </a:r>
            <a:r>
              <a:rPr lang="en-US" dirty="0"/>
              <a:t> </a:t>
            </a:r>
            <a:r>
              <a:rPr lang="en-US" dirty="0" err="1"/>
              <a:t>you@example.com</a:t>
            </a:r>
            <a:endParaRPr lang="en-US" dirty="0"/>
          </a:p>
          <a:p>
            <a:endParaRPr lang="en-US" dirty="0"/>
          </a:p>
          <a:p>
            <a:r>
              <a:rPr lang="en-US" dirty="0"/>
              <a:t>After doing this, you may fix the identity used for this commit with:</a:t>
            </a:r>
          </a:p>
          <a:p>
            <a:endParaRPr lang="en-US" dirty="0"/>
          </a:p>
          <a:p>
            <a:r>
              <a:rPr lang="en-US" dirty="0"/>
              <a:t>    </a:t>
            </a:r>
            <a:r>
              <a:rPr lang="en-US" dirty="0" err="1"/>
              <a:t>git</a:t>
            </a:r>
            <a:r>
              <a:rPr lang="en-US" dirty="0"/>
              <a:t> commit --amend --reset-author</a:t>
            </a:r>
          </a:p>
        </p:txBody>
      </p:sp>
      <p:sp>
        <p:nvSpPr>
          <p:cNvPr id="4" name="Text Placeholder 3"/>
          <p:cNvSpPr>
            <a:spLocks noGrp="1"/>
          </p:cNvSpPr>
          <p:nvPr>
            <p:ph type="body" sz="quarter" idx="11"/>
          </p:nvPr>
        </p:nvSpPr>
        <p:spPr/>
        <p:txBody>
          <a:bodyPr/>
          <a:lstStyle/>
          <a:p>
            <a:r>
              <a:rPr lang="en-US" dirty="0" smtClean="0"/>
              <a:t>$ </a:t>
            </a:r>
            <a:r>
              <a:rPr lang="en-US" dirty="0" err="1" smtClean="0"/>
              <a:t>git</a:t>
            </a:r>
            <a:r>
              <a:rPr lang="en-US" dirty="0" smtClean="0"/>
              <a:t> commit -m "Initial workstation cookbook"</a:t>
            </a:r>
            <a:endParaRPr lang="en-US" dirty="0"/>
          </a:p>
        </p:txBody>
      </p:sp>
      <p:sp>
        <p:nvSpPr>
          <p:cNvPr id="6" name="Footer Placeholder 5"/>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31</a:t>
            </a:fld>
            <a:endParaRPr lang="en-US" dirty="0"/>
          </a:p>
        </p:txBody>
      </p:sp>
    </p:spTree>
    <p:extLst>
      <p:ext uri="{BB962C8B-B14F-4D97-AF65-F5344CB8AC3E}">
        <p14:creationId xmlns:p14="http://schemas.microsoft.com/office/powerpoint/2010/main" val="68804388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Git</a:t>
            </a:r>
            <a:r>
              <a:rPr lang="en-US" dirty="0" smtClean="0"/>
              <a:t> Version Control</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32</a:t>
            </a:fld>
            <a:endParaRPr lang="en-US" dirty="0"/>
          </a:p>
        </p:txBody>
      </p:sp>
      <p:sp>
        <p:nvSpPr>
          <p:cNvPr id="17" name="Text Placeholder 4"/>
          <p:cNvSpPr>
            <a:spLocks noGrp="1"/>
          </p:cNvSpPr>
          <p:nvPr>
            <p:ph type="body" sz="quarter" idx="12"/>
          </p:nvPr>
        </p:nvSpPr>
        <p:spPr>
          <a:xfrm>
            <a:off x="677333" y="1396503"/>
            <a:ext cx="14898624" cy="2432547"/>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r>
              <a:rPr lang="en-US" sz="3200" dirty="0" smtClean="0"/>
              <a:t>If you use git versioning you should ultimately push the local git repository to a shared remote git repository. </a:t>
            </a:r>
            <a:endParaRPr lang="en-US" sz="3200" dirty="0"/>
          </a:p>
          <a:p>
            <a:r>
              <a:rPr lang="en-US" sz="3200" dirty="0" smtClean="0"/>
              <a:t>In this way others could collaborate with you from a centralized location.</a:t>
            </a:r>
            <a:endParaRPr lang="en-US" sz="3200" dirty="0"/>
          </a:p>
          <a:p>
            <a:endParaRPr lang="en-US" sz="3200" dirty="0"/>
          </a:p>
          <a:p>
            <a:endParaRPr lang="en-US" sz="3200" dirty="0"/>
          </a:p>
          <a:p>
            <a:endParaRPr lang="en-US" sz="3200" dirty="0"/>
          </a:p>
          <a:p>
            <a:pPr lvl="1"/>
            <a:endParaRPr lang="en-US" dirty="0" smtClean="0"/>
          </a:p>
          <a:p>
            <a:pPr marL="918610" lvl="1" indent="-609585">
              <a:buFont typeface="Arial" panose="020B0604020202020204" pitchFamily="34" charset="0"/>
              <a:buChar char="•"/>
            </a:pPr>
            <a:endParaRPr lang="en-US" dirty="0" smtClean="0"/>
          </a:p>
          <a:p>
            <a:pPr lvl="1"/>
            <a:endParaRPr lang="en-US" dirty="0" smtClean="0"/>
          </a:p>
          <a:p>
            <a:pPr marL="918610" lvl="1" indent="-609585">
              <a:buFont typeface="Arial" panose="020B0604020202020204" pitchFamily="34" charset="0"/>
              <a:buChar char="•"/>
            </a:pPr>
            <a:endParaRPr lang="en-US" dirty="0" smtClean="0"/>
          </a:p>
          <a:p>
            <a:pPr lvl="1"/>
            <a:endParaRPr lang="en-US" dirty="0"/>
          </a:p>
        </p:txBody>
      </p:sp>
      <p:sp>
        <p:nvSpPr>
          <p:cNvPr id="22" name="Footer Placeholder 21"/>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pic>
        <p:nvPicPr>
          <p:cNvPr id="5" name="Picture 4"/>
          <p:cNvPicPr>
            <a:picLocks noChangeAspect="1"/>
          </p:cNvPicPr>
          <p:nvPr/>
        </p:nvPicPr>
        <p:blipFill>
          <a:blip r:embed="rId3"/>
          <a:stretch>
            <a:fillRect/>
          </a:stretch>
        </p:blipFill>
        <p:spPr>
          <a:xfrm>
            <a:off x="3377740" y="3307246"/>
            <a:ext cx="9500521" cy="4687639"/>
          </a:xfrm>
          <a:prstGeom prst="rect">
            <a:avLst/>
          </a:prstGeom>
          <a:ln>
            <a:solidFill>
              <a:schemeClr val="accent1"/>
            </a:solidFill>
          </a:ln>
        </p:spPr>
      </p:pic>
    </p:spTree>
    <p:extLst>
      <p:ext uri="{BB962C8B-B14F-4D97-AF65-F5344CB8AC3E}">
        <p14:creationId xmlns:p14="http://schemas.microsoft.com/office/powerpoint/2010/main" val="1511231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marL="457189" indent="-457189"/>
            <a:r>
              <a:rPr lang="en-US" dirty="0" smtClean="0"/>
              <a:t>GE: Move out of the Workstation </a:t>
            </a:r>
            <a:r>
              <a:rPr lang="en-US" dirty="0"/>
              <a:t>C</a:t>
            </a:r>
            <a:r>
              <a:rPr lang="en-US" dirty="0" smtClean="0"/>
              <a:t>ookbook</a:t>
            </a:r>
            <a:endParaRPr lang="en-US" dirty="0">
              <a:latin typeface="Courier New" panose="02070309020205020404" pitchFamily="49" charset="0"/>
              <a:cs typeface="Courier New" panose="02070309020205020404" pitchFamily="49" charset="0"/>
            </a:endParaRPr>
          </a:p>
        </p:txBody>
      </p:sp>
      <p:sp>
        <p:nvSpPr>
          <p:cNvPr id="3" name="Content Placeholder 2"/>
          <p:cNvSpPr>
            <a:spLocks noGrp="1"/>
          </p:cNvSpPr>
          <p:nvPr>
            <p:ph sz="quarter" idx="10"/>
          </p:nvPr>
        </p:nvSpPr>
        <p:spPr>
          <a:xfrm>
            <a:off x="1121104" y="2058575"/>
            <a:ext cx="14423693" cy="3853127"/>
          </a:xfrm>
        </p:spPr>
        <p:txBody>
          <a:bodyPr/>
          <a:lstStyle/>
          <a:p>
            <a:endParaRPr lang="en-US" dirty="0"/>
          </a:p>
        </p:txBody>
      </p:sp>
      <p:sp>
        <p:nvSpPr>
          <p:cNvPr id="4" name="Text Placeholder 3"/>
          <p:cNvSpPr>
            <a:spLocks noGrp="1"/>
          </p:cNvSpPr>
          <p:nvPr>
            <p:ph type="body" sz="quarter" idx="11"/>
          </p:nvPr>
        </p:nvSpPr>
        <p:spPr/>
        <p:txBody>
          <a:bodyPr/>
          <a:lstStyle/>
          <a:p>
            <a:r>
              <a:rPr lang="en-US" dirty="0" smtClean="0"/>
              <a:t>$ cd ~</a:t>
            </a:r>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33</a:t>
            </a:fld>
            <a:endParaRPr lang="en-US" dirty="0"/>
          </a:p>
        </p:txBody>
      </p:sp>
    </p:spTree>
    <p:extLst>
      <p:ext uri="{BB962C8B-B14F-4D97-AF65-F5344CB8AC3E}">
        <p14:creationId xmlns:p14="http://schemas.microsoft.com/office/powerpoint/2010/main" val="42037784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Lab: Setting up a Web Server</a:t>
            </a:r>
            <a:endParaRPr lang="en-US" dirty="0"/>
          </a:p>
        </p:txBody>
      </p:sp>
      <p:sp>
        <p:nvSpPr>
          <p:cNvPr id="3" name="Subtitle 2"/>
          <p:cNvSpPr>
            <a:spLocks noGrp="1"/>
          </p:cNvSpPr>
          <p:nvPr>
            <p:ph type="subTitle" idx="1"/>
          </p:nvPr>
        </p:nvSpPr>
        <p:spPr>
          <a:xfrm>
            <a:off x="2930626" y="3368956"/>
            <a:ext cx="12007249" cy="4745721"/>
          </a:xfrm>
        </p:spPr>
        <p:txBody>
          <a:bodyPr>
            <a:noAutofit/>
          </a:bodyPr>
          <a:lstStyle/>
          <a:p>
            <a:pPr marL="457189" indent="-457189">
              <a:lnSpc>
                <a:spcPct val="120000"/>
              </a:lnSpc>
              <a:buFont typeface="Wingdings" charset="2"/>
              <a:buChar char="q"/>
            </a:pPr>
            <a:r>
              <a:rPr lang="en-US" sz="3200" dirty="0"/>
              <a:t>Use </a:t>
            </a:r>
            <a:r>
              <a:rPr lang="en-US" sz="3200" dirty="0">
                <a:latin typeface="Courier New" panose="02070309020205020404" pitchFamily="49" charset="0"/>
                <a:cs typeface="Courier New" panose="02070309020205020404" pitchFamily="49" charset="0"/>
              </a:rPr>
              <a:t>chef generate</a:t>
            </a:r>
            <a:r>
              <a:rPr lang="en-US" sz="3200" dirty="0"/>
              <a:t> to create a cookbook named "apache".</a:t>
            </a:r>
          </a:p>
          <a:p>
            <a:pPr marL="457189" indent="-457189">
              <a:lnSpc>
                <a:spcPct val="120000"/>
              </a:lnSpc>
              <a:buFont typeface="Wingdings" charset="2"/>
              <a:buChar char="q"/>
            </a:pPr>
            <a:r>
              <a:rPr lang="en-US" sz="3200" dirty="0"/>
              <a:t>Write and apply a recipe named </a:t>
            </a:r>
            <a:r>
              <a:rPr lang="en-US" sz="3200" dirty="0">
                <a:latin typeface="Courier New" panose="02070309020205020404" pitchFamily="49" charset="0"/>
                <a:cs typeface="Courier New" panose="02070309020205020404" pitchFamily="49" charset="0"/>
              </a:rPr>
              <a:t>"</a:t>
            </a:r>
            <a:r>
              <a:rPr lang="en-US" sz="3200" b="1" dirty="0" err="1">
                <a:latin typeface="Courier New" panose="02070309020205020404" pitchFamily="49" charset="0"/>
                <a:cs typeface="Courier New" panose="02070309020205020404" pitchFamily="49" charset="0"/>
              </a:rPr>
              <a:t>server.rb</a:t>
            </a:r>
            <a:r>
              <a:rPr lang="en-US" sz="3200" dirty="0">
                <a:latin typeface="Courier New" panose="02070309020205020404" pitchFamily="49" charset="0"/>
                <a:cs typeface="Courier New" panose="02070309020205020404" pitchFamily="49" charset="0"/>
              </a:rPr>
              <a:t>"</a:t>
            </a:r>
            <a:r>
              <a:rPr lang="en-US" sz="3200" dirty="0"/>
              <a:t> with the policy:</a:t>
            </a:r>
          </a:p>
          <a:p>
            <a:pPr lvl="1" algn="l">
              <a:lnSpc>
                <a:spcPct val="120000"/>
              </a:lnSpc>
            </a:pPr>
            <a:r>
              <a:rPr lang="en-US" sz="2667" dirty="0">
                <a:solidFill>
                  <a:schemeClr val="tx1">
                    <a:lumMod val="75000"/>
                  </a:schemeClr>
                </a:solidFill>
                <a:latin typeface="+mj-lt"/>
                <a:cs typeface="Courier New" panose="02070309020205020404" pitchFamily="49" charset="0"/>
              </a:rPr>
              <a:t>The package named </a:t>
            </a:r>
            <a:r>
              <a:rPr lang="uk-UA" sz="2667" dirty="0" smtClean="0">
                <a:solidFill>
                  <a:schemeClr val="tx1">
                    <a:lumMod val="75000"/>
                  </a:schemeClr>
                </a:solidFill>
                <a:latin typeface="+mj-lt"/>
                <a:cs typeface="Courier New" panose="02070309020205020404" pitchFamily="49" charset="0"/>
              </a:rPr>
              <a:t>'</a:t>
            </a:r>
            <a:r>
              <a:rPr lang="en-US" sz="2667" dirty="0" err="1" smtClean="0">
                <a:solidFill>
                  <a:schemeClr val="tx1">
                    <a:lumMod val="75000"/>
                  </a:schemeClr>
                </a:solidFill>
                <a:latin typeface="+mj-lt"/>
                <a:cs typeface="Courier New" panose="02070309020205020404" pitchFamily="49" charset="0"/>
              </a:rPr>
              <a:t>httpd</a:t>
            </a:r>
            <a:r>
              <a:rPr lang="uk-UA" sz="2667" dirty="0" smtClean="0">
                <a:solidFill>
                  <a:schemeClr val="tx1">
                    <a:lumMod val="75000"/>
                  </a:schemeClr>
                </a:solidFill>
                <a:latin typeface="+mj-lt"/>
                <a:cs typeface="Courier New" panose="02070309020205020404" pitchFamily="49" charset="0"/>
              </a:rPr>
              <a:t>'</a:t>
            </a:r>
            <a:r>
              <a:rPr lang="en-US" sz="2667" dirty="0" smtClean="0">
                <a:solidFill>
                  <a:schemeClr val="tx1">
                    <a:lumMod val="75000"/>
                  </a:schemeClr>
                </a:solidFill>
                <a:latin typeface="+mj-lt"/>
                <a:cs typeface="Courier New" panose="02070309020205020404" pitchFamily="49" charset="0"/>
              </a:rPr>
              <a:t> </a:t>
            </a:r>
            <a:r>
              <a:rPr lang="en-US" sz="2667" dirty="0">
                <a:solidFill>
                  <a:schemeClr val="tx1">
                    <a:lumMod val="75000"/>
                  </a:schemeClr>
                </a:solidFill>
                <a:latin typeface="+mj-lt"/>
                <a:cs typeface="Courier New" panose="02070309020205020404" pitchFamily="49" charset="0"/>
              </a:rPr>
              <a:t>is installed.</a:t>
            </a:r>
          </a:p>
          <a:p>
            <a:pPr lvl="1" algn="l">
              <a:lnSpc>
                <a:spcPct val="120000"/>
              </a:lnSpc>
            </a:pPr>
            <a:r>
              <a:rPr lang="en-US" sz="2667" dirty="0">
                <a:solidFill>
                  <a:schemeClr val="tx1">
                    <a:lumMod val="75000"/>
                  </a:schemeClr>
                </a:solidFill>
                <a:latin typeface="+mj-lt"/>
                <a:cs typeface="Courier New" panose="02070309020205020404" pitchFamily="49" charset="0"/>
              </a:rPr>
              <a:t>The file named </a:t>
            </a:r>
            <a:r>
              <a:rPr lang="uk-UA" sz="2667" dirty="0" smtClean="0">
                <a:solidFill>
                  <a:schemeClr val="tx1">
                    <a:lumMod val="75000"/>
                  </a:schemeClr>
                </a:solidFill>
                <a:latin typeface="+mj-lt"/>
                <a:cs typeface="Courier New" panose="02070309020205020404" pitchFamily="49" charset="0"/>
              </a:rPr>
              <a:t>'</a:t>
            </a:r>
            <a:r>
              <a:rPr lang="en-US" sz="2667" dirty="0" smtClean="0">
                <a:solidFill>
                  <a:schemeClr val="tx1">
                    <a:lumMod val="75000"/>
                  </a:schemeClr>
                </a:solidFill>
                <a:latin typeface="+mj-lt"/>
                <a:cs typeface="Courier New" panose="02070309020205020404" pitchFamily="49" charset="0"/>
              </a:rPr>
              <a:t>/</a:t>
            </a:r>
            <a:r>
              <a:rPr lang="en-US" sz="2667" dirty="0" err="1">
                <a:solidFill>
                  <a:schemeClr val="tx1">
                    <a:lumMod val="75000"/>
                  </a:schemeClr>
                </a:solidFill>
                <a:latin typeface="+mj-lt"/>
                <a:cs typeface="Courier New" panose="02070309020205020404" pitchFamily="49" charset="0"/>
              </a:rPr>
              <a:t>var</a:t>
            </a:r>
            <a:r>
              <a:rPr lang="en-US" sz="2667" dirty="0">
                <a:solidFill>
                  <a:schemeClr val="tx1">
                    <a:lumMod val="75000"/>
                  </a:schemeClr>
                </a:solidFill>
                <a:latin typeface="+mj-lt"/>
                <a:cs typeface="Courier New" panose="02070309020205020404" pitchFamily="49" charset="0"/>
              </a:rPr>
              <a:t>/www/html/</a:t>
            </a:r>
            <a:r>
              <a:rPr lang="en-US" sz="2667" dirty="0" err="1" smtClean="0">
                <a:solidFill>
                  <a:schemeClr val="tx1">
                    <a:lumMod val="75000"/>
                  </a:schemeClr>
                </a:solidFill>
                <a:latin typeface="+mj-lt"/>
                <a:cs typeface="Courier New" panose="02070309020205020404" pitchFamily="49" charset="0"/>
              </a:rPr>
              <a:t>index.html</a:t>
            </a:r>
            <a:r>
              <a:rPr lang="uk-UA" sz="2667" dirty="0" smtClean="0">
                <a:solidFill>
                  <a:schemeClr val="tx1">
                    <a:lumMod val="75000"/>
                  </a:schemeClr>
                </a:solidFill>
                <a:latin typeface="+mj-lt"/>
                <a:cs typeface="Courier New" panose="02070309020205020404" pitchFamily="49" charset="0"/>
              </a:rPr>
              <a:t>'</a:t>
            </a:r>
            <a:r>
              <a:rPr lang="en-US" sz="2667" dirty="0" smtClean="0">
                <a:solidFill>
                  <a:schemeClr val="tx1">
                    <a:lumMod val="75000"/>
                  </a:schemeClr>
                </a:solidFill>
                <a:latin typeface="+mj-lt"/>
                <a:cs typeface="Courier New" panose="02070309020205020404" pitchFamily="49" charset="0"/>
              </a:rPr>
              <a:t> </a:t>
            </a:r>
            <a:r>
              <a:rPr lang="en-US" sz="2667" dirty="0">
                <a:solidFill>
                  <a:schemeClr val="tx1">
                    <a:lumMod val="75000"/>
                  </a:schemeClr>
                </a:solidFill>
                <a:latin typeface="+mj-lt"/>
                <a:cs typeface="Courier New" panose="02070309020205020404" pitchFamily="49" charset="0"/>
              </a:rPr>
              <a:t>is created with the content </a:t>
            </a:r>
            <a:r>
              <a:rPr lang="uk-UA" sz="2667" dirty="0" smtClean="0">
                <a:solidFill>
                  <a:schemeClr val="tx1">
                    <a:lumMod val="75000"/>
                  </a:schemeClr>
                </a:solidFill>
                <a:latin typeface="+mj-lt"/>
                <a:cs typeface="Courier New" panose="02070309020205020404" pitchFamily="49" charset="0"/>
              </a:rPr>
              <a:t>'</a:t>
            </a:r>
            <a:r>
              <a:rPr lang="en-US" sz="2667" dirty="0" smtClean="0">
                <a:solidFill>
                  <a:schemeClr val="tx1">
                    <a:lumMod val="75000"/>
                  </a:schemeClr>
                </a:solidFill>
                <a:latin typeface="+mj-lt"/>
                <a:cs typeface="Courier New" panose="02070309020205020404" pitchFamily="49" charset="0"/>
              </a:rPr>
              <a:t>&lt;</a:t>
            </a:r>
            <a:r>
              <a:rPr lang="en-US" sz="2667" dirty="0">
                <a:solidFill>
                  <a:schemeClr val="tx1">
                    <a:lumMod val="75000"/>
                  </a:schemeClr>
                </a:solidFill>
                <a:latin typeface="+mj-lt"/>
                <a:cs typeface="Courier New" panose="02070309020205020404" pitchFamily="49" charset="0"/>
              </a:rPr>
              <a:t>h1&gt;Hello, world!&lt;/h1</a:t>
            </a:r>
            <a:r>
              <a:rPr lang="en-US" sz="2667" dirty="0" smtClean="0">
                <a:solidFill>
                  <a:schemeClr val="tx1">
                    <a:lumMod val="75000"/>
                  </a:schemeClr>
                </a:solidFill>
                <a:latin typeface="+mj-lt"/>
                <a:cs typeface="Courier New" panose="02070309020205020404" pitchFamily="49" charset="0"/>
              </a:rPr>
              <a:t>&gt;</a:t>
            </a:r>
            <a:r>
              <a:rPr lang="uk-UA" sz="2667" dirty="0" smtClean="0">
                <a:solidFill>
                  <a:schemeClr val="tx1">
                    <a:lumMod val="75000"/>
                  </a:schemeClr>
                </a:solidFill>
                <a:latin typeface="+mj-lt"/>
                <a:cs typeface="Courier New" panose="02070309020205020404" pitchFamily="49" charset="0"/>
              </a:rPr>
              <a:t>'</a:t>
            </a:r>
            <a:endParaRPr lang="en-US" sz="2667" dirty="0">
              <a:solidFill>
                <a:schemeClr val="tx1">
                  <a:lumMod val="75000"/>
                </a:schemeClr>
              </a:solidFill>
              <a:latin typeface="+mj-lt"/>
              <a:cs typeface="Courier New" panose="02070309020205020404" pitchFamily="49" charset="0"/>
            </a:endParaRPr>
          </a:p>
          <a:p>
            <a:pPr lvl="1" algn="l">
              <a:lnSpc>
                <a:spcPct val="120000"/>
              </a:lnSpc>
            </a:pPr>
            <a:r>
              <a:rPr lang="en-US" sz="2667" dirty="0">
                <a:solidFill>
                  <a:schemeClr val="tx1">
                    <a:lumMod val="75000"/>
                  </a:schemeClr>
                </a:solidFill>
                <a:latin typeface="+mj-lt"/>
                <a:cs typeface="Courier New" panose="02070309020205020404" pitchFamily="49" charset="0"/>
              </a:rPr>
              <a:t>The service named </a:t>
            </a:r>
            <a:r>
              <a:rPr lang="uk-UA" sz="2667" dirty="0" smtClean="0">
                <a:solidFill>
                  <a:schemeClr val="tx1">
                    <a:lumMod val="75000"/>
                  </a:schemeClr>
                </a:solidFill>
                <a:latin typeface="+mj-lt"/>
                <a:cs typeface="Courier New" panose="02070309020205020404" pitchFamily="49" charset="0"/>
              </a:rPr>
              <a:t>'</a:t>
            </a:r>
            <a:r>
              <a:rPr lang="en-US" sz="2667" dirty="0" err="1" smtClean="0">
                <a:solidFill>
                  <a:schemeClr val="tx1">
                    <a:lumMod val="75000"/>
                  </a:schemeClr>
                </a:solidFill>
                <a:latin typeface="+mj-lt"/>
                <a:cs typeface="Courier New" panose="02070309020205020404" pitchFamily="49" charset="0"/>
              </a:rPr>
              <a:t>httpd</a:t>
            </a:r>
            <a:r>
              <a:rPr lang="uk-UA" sz="2667" dirty="0" smtClean="0">
                <a:solidFill>
                  <a:schemeClr val="tx1">
                    <a:lumMod val="75000"/>
                  </a:schemeClr>
                </a:solidFill>
                <a:latin typeface="+mj-lt"/>
                <a:cs typeface="Courier New" panose="02070309020205020404" pitchFamily="49" charset="0"/>
              </a:rPr>
              <a:t>'</a:t>
            </a:r>
            <a:r>
              <a:rPr lang="en-US" sz="2667" dirty="0" smtClean="0">
                <a:solidFill>
                  <a:schemeClr val="tx1">
                    <a:lumMod val="75000"/>
                  </a:schemeClr>
                </a:solidFill>
                <a:latin typeface="+mj-lt"/>
                <a:cs typeface="Courier New" panose="02070309020205020404" pitchFamily="49" charset="0"/>
              </a:rPr>
              <a:t> </a:t>
            </a:r>
            <a:r>
              <a:rPr lang="en-US" sz="2667" dirty="0">
                <a:solidFill>
                  <a:schemeClr val="tx1">
                    <a:lumMod val="75000"/>
                  </a:schemeClr>
                </a:solidFill>
                <a:latin typeface="+mj-lt"/>
                <a:cs typeface="Courier New" panose="02070309020205020404" pitchFamily="49" charset="0"/>
              </a:rPr>
              <a:t>is </a:t>
            </a:r>
            <a:r>
              <a:rPr lang="en-US" sz="2667" dirty="0" smtClean="0">
                <a:solidFill>
                  <a:schemeClr val="tx1">
                    <a:lumMod val="75000"/>
                  </a:schemeClr>
                </a:solidFill>
                <a:latin typeface="+mj-lt"/>
                <a:cs typeface="Courier New" panose="02070309020205020404" pitchFamily="49" charset="0"/>
              </a:rPr>
              <a:t>started and enabled.</a:t>
            </a:r>
            <a:endParaRPr lang="en-US" sz="2667" dirty="0">
              <a:solidFill>
                <a:schemeClr val="tx1">
                  <a:lumMod val="75000"/>
                </a:schemeClr>
              </a:solidFill>
              <a:latin typeface="+mj-lt"/>
              <a:cs typeface="Courier New" panose="02070309020205020404" pitchFamily="49" charset="0"/>
            </a:endParaRPr>
          </a:p>
          <a:p>
            <a:pPr marL="457189" indent="-457189">
              <a:lnSpc>
                <a:spcPct val="120000"/>
              </a:lnSpc>
              <a:buFont typeface="Wingdings" charset="2"/>
              <a:buChar char="q"/>
            </a:pPr>
            <a:r>
              <a:rPr lang="en-US" sz="3200" dirty="0" smtClean="0"/>
              <a:t>Apply the recipe with </a:t>
            </a:r>
            <a:r>
              <a:rPr lang="en-US" sz="3200" dirty="0" smtClean="0">
                <a:latin typeface="+mj-lt"/>
                <a:cs typeface="Courier New" panose="02070309020205020404" pitchFamily="49" charset="0"/>
              </a:rPr>
              <a:t>chef-apply</a:t>
            </a:r>
          </a:p>
          <a:p>
            <a:pPr marL="457189" indent="-457189">
              <a:lnSpc>
                <a:spcPct val="120000"/>
              </a:lnSpc>
              <a:buFont typeface="Wingdings" charset="2"/>
              <a:buChar char="q"/>
            </a:pPr>
            <a:r>
              <a:rPr lang="en-US" sz="3200" dirty="0" smtClean="0"/>
              <a:t>Verify the site is available by running </a:t>
            </a:r>
            <a:r>
              <a:rPr lang="en-US" sz="3200" b="1" dirty="0" smtClean="0">
                <a:latin typeface="Courier New" panose="02070309020205020404" pitchFamily="49" charset="0"/>
                <a:cs typeface="Courier New" panose="02070309020205020404" pitchFamily="49" charset="0"/>
              </a:rPr>
              <a:t>curl </a:t>
            </a:r>
            <a:r>
              <a:rPr lang="en-US" sz="3200" b="1" dirty="0" err="1" smtClean="0">
                <a:latin typeface="Courier New" panose="02070309020205020404" pitchFamily="49" charset="0"/>
                <a:cs typeface="Courier New" panose="02070309020205020404" pitchFamily="49" charset="0"/>
              </a:rPr>
              <a:t>localhost</a:t>
            </a:r>
            <a:endParaRPr lang="en-US" sz="2667" b="1" dirty="0"/>
          </a:p>
          <a:p>
            <a:pPr marL="457189" indent="-457189">
              <a:lnSpc>
                <a:spcPct val="120000"/>
              </a:lnSpc>
              <a:buFont typeface="Wingdings" charset="2"/>
              <a:buChar char="q"/>
            </a:pPr>
            <a:endParaRPr lang="en-US" sz="2667" dirty="0"/>
          </a:p>
        </p:txBody>
      </p:sp>
      <p:sp>
        <p:nvSpPr>
          <p:cNvPr id="4" name="Footer Placeholder 3"/>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34</a:t>
            </a:fld>
            <a:endParaRPr lang="en-US" dirty="0"/>
          </a:p>
        </p:txBody>
      </p:sp>
    </p:spTree>
    <p:extLst>
      <p:ext uri="{BB962C8B-B14F-4D97-AF65-F5344CB8AC3E}">
        <p14:creationId xmlns:p14="http://schemas.microsoft.com/office/powerpoint/2010/main" val="14895628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Lab: Create a Cookbook</a:t>
            </a:r>
            <a:endParaRPr lang="en-US" dirty="0"/>
          </a:p>
        </p:txBody>
      </p:sp>
      <p:sp>
        <p:nvSpPr>
          <p:cNvPr id="3" name="Content Placeholder 2"/>
          <p:cNvSpPr>
            <a:spLocks noGrp="1"/>
          </p:cNvSpPr>
          <p:nvPr>
            <p:ph sz="quarter" idx="10"/>
          </p:nvPr>
        </p:nvSpPr>
        <p:spPr/>
        <p:txBody>
          <a:bodyPr>
            <a:noAutofit/>
          </a:bodyPr>
          <a:lstStyle/>
          <a:p>
            <a:r>
              <a:rPr lang="en-US" sz="2300" dirty="0"/>
              <a:t>Compiling Cookbooks...</a:t>
            </a:r>
          </a:p>
          <a:p>
            <a:r>
              <a:rPr lang="en-US" sz="2300" dirty="0"/>
              <a:t>Recipe: </a:t>
            </a:r>
            <a:r>
              <a:rPr lang="en-US" sz="2300" dirty="0" err="1"/>
              <a:t>code_generator</a:t>
            </a:r>
            <a:r>
              <a:rPr lang="en-US" sz="2300" dirty="0"/>
              <a:t>::cookbook</a:t>
            </a:r>
          </a:p>
          <a:p>
            <a:r>
              <a:rPr lang="en-US" sz="2300" dirty="0"/>
              <a:t>  * directory[</a:t>
            </a:r>
            <a:r>
              <a:rPr lang="en-US" sz="2300" dirty="0" smtClean="0"/>
              <a:t>/home/chef/</a:t>
            </a:r>
            <a:r>
              <a:rPr lang="en-US" sz="2300" dirty="0"/>
              <a:t>apache] action create</a:t>
            </a:r>
          </a:p>
          <a:p>
            <a:r>
              <a:rPr lang="en-US" sz="2300" dirty="0"/>
              <a:t>    - create new directory /home/chef</a:t>
            </a:r>
          </a:p>
          <a:p>
            <a:r>
              <a:rPr lang="en-US" sz="2300" dirty="0"/>
              <a:t>  * template[/home/chef</a:t>
            </a:r>
            <a:r>
              <a:rPr lang="en-US" sz="2300" dirty="0" smtClean="0"/>
              <a:t>/apache/</a:t>
            </a:r>
            <a:r>
              <a:rPr lang="en-US" sz="2300" dirty="0" err="1" smtClean="0"/>
              <a:t>metadata.rb</a:t>
            </a:r>
            <a:r>
              <a:rPr lang="en-US" sz="2300" dirty="0"/>
              <a:t>] action </a:t>
            </a:r>
            <a:r>
              <a:rPr lang="en-US" sz="2300" dirty="0" err="1"/>
              <a:t>create_if_missing</a:t>
            </a:r>
            <a:endParaRPr lang="en-US" sz="2300" dirty="0"/>
          </a:p>
          <a:p>
            <a:r>
              <a:rPr lang="en-US" sz="2300" dirty="0"/>
              <a:t>    - create new file /home/</a:t>
            </a:r>
            <a:r>
              <a:rPr lang="en-US" sz="2300" dirty="0" smtClean="0"/>
              <a:t>chef/apache/</a:t>
            </a:r>
            <a:r>
              <a:rPr lang="en-US" sz="2300" dirty="0" err="1"/>
              <a:t>metadata.rb</a:t>
            </a:r>
            <a:endParaRPr lang="en-US" sz="2300" dirty="0"/>
          </a:p>
          <a:p>
            <a:r>
              <a:rPr lang="en-US" sz="2300" dirty="0"/>
              <a:t>    - update content in file /home/</a:t>
            </a:r>
            <a:r>
              <a:rPr lang="en-US" sz="2300" dirty="0" smtClean="0"/>
              <a:t>chef/apache/</a:t>
            </a:r>
            <a:r>
              <a:rPr lang="en-US" sz="2300" dirty="0" err="1"/>
              <a:t>metadata.rb</a:t>
            </a:r>
            <a:r>
              <a:rPr lang="en-US" sz="2300" dirty="0"/>
              <a:t> from none to bd85d3</a:t>
            </a:r>
          </a:p>
          <a:p>
            <a:r>
              <a:rPr lang="en-US" sz="2300" dirty="0"/>
              <a:t>    (diff output suppressed by </a:t>
            </a:r>
            <a:r>
              <a:rPr lang="en-US" sz="2300" dirty="0" err="1"/>
              <a:t>config</a:t>
            </a:r>
            <a:r>
              <a:rPr lang="en-US" sz="2300" dirty="0"/>
              <a:t>)</a:t>
            </a:r>
          </a:p>
          <a:p>
            <a:r>
              <a:rPr lang="en-US" sz="2300" dirty="0"/>
              <a:t>  * template[/home/chef</a:t>
            </a:r>
            <a:r>
              <a:rPr lang="en-US" sz="2300" dirty="0" smtClean="0"/>
              <a:t>/apache/</a:t>
            </a:r>
            <a:r>
              <a:rPr lang="en-US" sz="2300" dirty="0" err="1" smtClean="0"/>
              <a:t>README.md</a:t>
            </a:r>
            <a:r>
              <a:rPr lang="en-US" sz="2300" dirty="0"/>
              <a:t>] action </a:t>
            </a:r>
            <a:r>
              <a:rPr lang="en-US" sz="2300" dirty="0" err="1"/>
              <a:t>create_if_missing</a:t>
            </a:r>
            <a:endParaRPr lang="en-US" sz="2300" dirty="0"/>
          </a:p>
          <a:p>
            <a:r>
              <a:rPr lang="en-US" sz="2300" dirty="0"/>
              <a:t>    - create new file /home/</a:t>
            </a:r>
            <a:r>
              <a:rPr lang="en-US" sz="2300" dirty="0" smtClean="0"/>
              <a:t>chef/apache/</a:t>
            </a:r>
            <a:r>
              <a:rPr lang="en-US" sz="2300" dirty="0" err="1"/>
              <a:t>README.md</a:t>
            </a:r>
            <a:endParaRPr lang="en-US" sz="2300" dirty="0"/>
          </a:p>
          <a:p>
            <a:r>
              <a:rPr lang="en-US" sz="2300" dirty="0"/>
              <a:t>    - update content in file /home/chef/apache/</a:t>
            </a:r>
            <a:r>
              <a:rPr lang="en-US" sz="2300" dirty="0" err="1"/>
              <a:t>README.md</a:t>
            </a:r>
            <a:r>
              <a:rPr lang="en-US" sz="2300" dirty="0"/>
              <a:t> from none to 44d165</a:t>
            </a:r>
          </a:p>
          <a:p>
            <a:r>
              <a:rPr lang="en-US" sz="2300" dirty="0"/>
              <a:t>    (diff output suppressed by </a:t>
            </a:r>
            <a:r>
              <a:rPr lang="en-US" sz="2300" dirty="0" err="1"/>
              <a:t>config</a:t>
            </a:r>
            <a:r>
              <a:rPr lang="en-US" sz="2300" dirty="0"/>
              <a:t>)</a:t>
            </a:r>
          </a:p>
          <a:p>
            <a:r>
              <a:rPr lang="en-US" sz="2300" dirty="0"/>
              <a:t>  * </a:t>
            </a:r>
            <a:r>
              <a:rPr lang="en-US" sz="2300" dirty="0" err="1"/>
              <a:t>cookbook_file</a:t>
            </a:r>
            <a:r>
              <a:rPr lang="en-US" sz="2300" dirty="0"/>
              <a:t>[/home/chef/apache/</a:t>
            </a:r>
            <a:r>
              <a:rPr lang="en-US" sz="2300" dirty="0" err="1"/>
              <a:t>chefignore</a:t>
            </a:r>
            <a:r>
              <a:rPr lang="en-US" sz="2300" dirty="0"/>
              <a:t>] action </a:t>
            </a:r>
            <a:r>
              <a:rPr lang="en-US" sz="2300" dirty="0" smtClean="0"/>
              <a:t>create</a:t>
            </a:r>
            <a:endParaRPr lang="en-US" sz="2300" dirty="0"/>
          </a:p>
        </p:txBody>
      </p:sp>
      <p:sp>
        <p:nvSpPr>
          <p:cNvPr id="4" name="Text Placeholder 3"/>
          <p:cNvSpPr>
            <a:spLocks noGrp="1"/>
          </p:cNvSpPr>
          <p:nvPr>
            <p:ph type="body" sz="quarter" idx="11"/>
          </p:nvPr>
        </p:nvSpPr>
        <p:spPr/>
        <p:txBody>
          <a:bodyPr>
            <a:normAutofit/>
          </a:bodyPr>
          <a:lstStyle/>
          <a:p>
            <a:r>
              <a:rPr lang="en-US" dirty="0" smtClean="0"/>
              <a:t>$ chef generate cookbook apache</a:t>
            </a:r>
            <a:endParaRPr lang="en-US" dirty="0"/>
          </a:p>
        </p:txBody>
      </p:sp>
      <p:sp>
        <p:nvSpPr>
          <p:cNvPr id="5" name="Rectangle 4"/>
          <p:cNvSpPr/>
          <p:nvPr/>
        </p:nvSpPr>
        <p:spPr bwMode="auto">
          <a:xfrm>
            <a:off x="1137009" y="3404130"/>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35</a:t>
            </a:fld>
            <a:endParaRPr lang="en-US" dirty="0"/>
          </a:p>
        </p:txBody>
      </p:sp>
    </p:spTree>
    <p:extLst>
      <p:ext uri="{BB962C8B-B14F-4D97-AF65-F5344CB8AC3E}">
        <p14:creationId xmlns:p14="http://schemas.microsoft.com/office/powerpoint/2010/main" val="81655466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Lab: Create Apache Recipe</a:t>
            </a:r>
            <a:endParaRPr lang="en-US" dirty="0"/>
          </a:p>
        </p:txBody>
      </p:sp>
      <p:sp>
        <p:nvSpPr>
          <p:cNvPr id="3" name="Content Placeholder 2"/>
          <p:cNvSpPr>
            <a:spLocks noGrp="1"/>
          </p:cNvSpPr>
          <p:nvPr>
            <p:ph sz="quarter" idx="10"/>
          </p:nvPr>
        </p:nvSpPr>
        <p:spPr/>
        <p:txBody>
          <a:bodyPr>
            <a:normAutofit lnSpcReduction="10000"/>
          </a:bodyPr>
          <a:lstStyle/>
          <a:p>
            <a:r>
              <a:rPr lang="en-US" dirty="0"/>
              <a:t>package </a:t>
            </a:r>
            <a:r>
              <a:rPr lang="uk-UA" dirty="0" smtClean="0"/>
              <a:t>'</a:t>
            </a:r>
            <a:r>
              <a:rPr lang="en-US" dirty="0" err="1" smtClean="0">
                <a:solidFill>
                  <a:schemeClr val="tx1">
                    <a:lumMod val="75000"/>
                  </a:schemeClr>
                </a:solidFill>
              </a:rPr>
              <a:t>httpd</a:t>
            </a:r>
            <a:r>
              <a:rPr lang="uk-UA" dirty="0" smtClean="0"/>
              <a:t>'</a:t>
            </a:r>
            <a:endParaRPr lang="en-US" dirty="0"/>
          </a:p>
          <a:p>
            <a:endParaRPr lang="en-US" dirty="0"/>
          </a:p>
          <a:p>
            <a:r>
              <a:rPr lang="en-US" dirty="0" smtClean="0"/>
              <a:t>file </a:t>
            </a:r>
            <a:r>
              <a:rPr lang="uk-UA" dirty="0" smtClean="0"/>
              <a:t>'</a:t>
            </a:r>
            <a:r>
              <a:rPr lang="en-US" dirty="0" smtClean="0"/>
              <a:t>/</a:t>
            </a:r>
            <a:r>
              <a:rPr lang="en-US" dirty="0" err="1"/>
              <a:t>var</a:t>
            </a:r>
            <a:r>
              <a:rPr lang="en-US" dirty="0"/>
              <a:t>/www/html/</a:t>
            </a:r>
            <a:r>
              <a:rPr lang="en-US" dirty="0" err="1" smtClean="0"/>
              <a:t>index.html</a:t>
            </a:r>
            <a:r>
              <a:rPr lang="uk-UA" dirty="0" smtClean="0"/>
              <a:t>'</a:t>
            </a:r>
            <a:r>
              <a:rPr lang="en-US" dirty="0" smtClean="0"/>
              <a:t> </a:t>
            </a:r>
            <a:r>
              <a:rPr lang="en-US" dirty="0"/>
              <a:t>do</a:t>
            </a:r>
          </a:p>
          <a:p>
            <a:r>
              <a:rPr lang="en-US" dirty="0" smtClean="0"/>
              <a:t>  content </a:t>
            </a:r>
            <a:r>
              <a:rPr lang="uk-UA" dirty="0" smtClean="0"/>
              <a:t>'</a:t>
            </a:r>
            <a:r>
              <a:rPr lang="en-US" dirty="0" smtClean="0"/>
              <a:t>&lt;h1&gt;Hello, world!&lt;/h1&gt;</a:t>
            </a:r>
            <a:r>
              <a:rPr lang="uk-UA" dirty="0" smtClean="0"/>
              <a:t>'</a:t>
            </a:r>
            <a:endParaRPr lang="en-US" dirty="0" smtClean="0"/>
          </a:p>
          <a:p>
            <a:r>
              <a:rPr lang="en-US" dirty="0" smtClean="0"/>
              <a:t>end</a:t>
            </a:r>
            <a:endParaRPr lang="en-US" dirty="0"/>
          </a:p>
          <a:p>
            <a:endParaRPr lang="en-US" dirty="0"/>
          </a:p>
          <a:p>
            <a:r>
              <a:rPr lang="en-US" dirty="0"/>
              <a:t>service </a:t>
            </a:r>
            <a:r>
              <a:rPr lang="uk-UA" dirty="0" smtClean="0"/>
              <a:t>'</a:t>
            </a:r>
            <a:r>
              <a:rPr lang="en-US" dirty="0" err="1" smtClean="0">
                <a:solidFill>
                  <a:schemeClr val="tx1">
                    <a:lumMod val="75000"/>
                  </a:schemeClr>
                </a:solidFill>
              </a:rPr>
              <a:t>httpd</a:t>
            </a:r>
            <a:r>
              <a:rPr lang="uk-UA" dirty="0" smtClean="0"/>
              <a:t>'</a:t>
            </a:r>
            <a:r>
              <a:rPr lang="en-US" dirty="0" smtClean="0"/>
              <a:t> </a:t>
            </a:r>
            <a:r>
              <a:rPr lang="en-US" dirty="0"/>
              <a:t>do</a:t>
            </a:r>
          </a:p>
          <a:p>
            <a:r>
              <a:rPr lang="en-US" dirty="0"/>
              <a:t>  action </a:t>
            </a:r>
            <a:r>
              <a:rPr lang="en-US" b="1" dirty="0"/>
              <a:t>[ :enable, :start ]</a:t>
            </a:r>
          </a:p>
          <a:p>
            <a:r>
              <a:rPr lang="en-US" dirty="0"/>
              <a:t>end</a:t>
            </a:r>
          </a:p>
          <a:p>
            <a:endParaRPr lang="en-US" dirty="0"/>
          </a:p>
        </p:txBody>
      </p:sp>
      <p:sp>
        <p:nvSpPr>
          <p:cNvPr id="4" name="Text Placeholder 3"/>
          <p:cNvSpPr>
            <a:spLocks noGrp="1"/>
          </p:cNvSpPr>
          <p:nvPr>
            <p:ph type="body" sz="quarter" idx="11"/>
          </p:nvPr>
        </p:nvSpPr>
        <p:spPr/>
        <p:txBody>
          <a:bodyPr>
            <a:normAutofit fontScale="85000" lnSpcReduction="20000"/>
          </a:bodyPr>
          <a:lstStyle/>
          <a:p>
            <a:r>
              <a:rPr lang="en-US" dirty="0" smtClean="0"/>
              <a:t>~/apache/recipes/</a:t>
            </a:r>
            <a:r>
              <a:rPr lang="en-US" dirty="0" err="1" smtClean="0"/>
              <a:t>server.rb</a:t>
            </a:r>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36</a:t>
            </a:fld>
            <a:endParaRPr lang="en-US" dirty="0"/>
          </a:p>
        </p:txBody>
      </p:sp>
    </p:spTree>
    <p:extLst>
      <p:ext uri="{BB962C8B-B14F-4D97-AF65-F5344CB8AC3E}">
        <p14:creationId xmlns:p14="http://schemas.microsoft.com/office/powerpoint/2010/main" val="154644434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Lab: Apply the Server </a:t>
            </a:r>
            <a:r>
              <a:rPr lang="en-US" dirty="0"/>
              <a:t>R</a:t>
            </a:r>
            <a:r>
              <a:rPr lang="en-US" dirty="0" smtClean="0"/>
              <a:t>ecipe</a:t>
            </a:r>
            <a:endParaRPr lang="en-US" dirty="0"/>
          </a:p>
        </p:txBody>
      </p:sp>
      <p:sp>
        <p:nvSpPr>
          <p:cNvPr id="3" name="Content Placeholder 2"/>
          <p:cNvSpPr>
            <a:spLocks noGrp="1"/>
          </p:cNvSpPr>
          <p:nvPr>
            <p:ph sz="quarter" idx="10"/>
          </p:nvPr>
        </p:nvSpPr>
        <p:spPr/>
        <p:txBody>
          <a:bodyPr/>
          <a:lstStyle/>
          <a:p>
            <a:r>
              <a:rPr lang="en-US" sz="2200" dirty="0"/>
              <a:t>Recipe: (chef-apply cookbook)::(chef-apply recipe)</a:t>
            </a:r>
          </a:p>
          <a:p>
            <a:r>
              <a:rPr lang="en-US" sz="2200" dirty="0"/>
              <a:t>  * </a:t>
            </a:r>
            <a:r>
              <a:rPr lang="en-US" sz="2200" dirty="0" err="1"/>
              <a:t>yum_package</a:t>
            </a:r>
            <a:r>
              <a:rPr lang="en-US" sz="2200" dirty="0"/>
              <a:t>[httpd] action install</a:t>
            </a:r>
          </a:p>
          <a:p>
            <a:r>
              <a:rPr lang="en-US" sz="2200" dirty="0"/>
              <a:t>    - install version 2.2.15-47.el6.centos of package httpd</a:t>
            </a:r>
          </a:p>
          <a:p>
            <a:r>
              <a:rPr lang="en-US" sz="2200" dirty="0"/>
              <a:t>  * file[/var/www/html/index.html] action create</a:t>
            </a:r>
          </a:p>
          <a:p>
            <a:r>
              <a:rPr lang="en-US" sz="2200" dirty="0"/>
              <a:t>    - create new file /var/www/html/index.html</a:t>
            </a:r>
          </a:p>
          <a:p>
            <a:r>
              <a:rPr lang="en-US" sz="2200" dirty="0"/>
              <a:t>    - update content in file /var/www/html/index.html from none to 17d291</a:t>
            </a:r>
          </a:p>
          <a:p>
            <a:r>
              <a:rPr lang="en-US" sz="2200" dirty="0"/>
              <a:t>    --- /var/www/html/index.html        2015-09-14 22:57:21.151137524 +0000</a:t>
            </a:r>
          </a:p>
          <a:p>
            <a:r>
              <a:rPr lang="en-US" sz="2200" dirty="0"/>
              <a:t>    +++ /var/www/html/.index.html20150914-2132-n4lsm6   2015-09-14 22:57:21.150137524 +0000</a:t>
            </a:r>
          </a:p>
          <a:p>
            <a:r>
              <a:rPr lang="en-US" sz="2200" dirty="0"/>
              <a:t>    @@ -1 +1,2 @@</a:t>
            </a:r>
          </a:p>
          <a:p>
            <a:r>
              <a:rPr lang="en-US" sz="2200" dirty="0"/>
              <a:t>    +&lt;h1&gt;Hello, world!&lt;/h1&gt;</a:t>
            </a:r>
          </a:p>
          <a:p>
            <a:r>
              <a:rPr lang="en-US" sz="2200" dirty="0"/>
              <a:t>  * service[httpd] action enable</a:t>
            </a:r>
          </a:p>
          <a:p>
            <a:r>
              <a:rPr lang="en-US" sz="2200" dirty="0"/>
              <a:t>    - enable service service[httpd]</a:t>
            </a:r>
          </a:p>
          <a:p>
            <a:r>
              <a:rPr lang="en-US" sz="2200" dirty="0"/>
              <a:t>  * service[httpd] action </a:t>
            </a:r>
            <a:r>
              <a:rPr lang="en-US" sz="2200" dirty="0" smtClean="0"/>
              <a:t>start</a:t>
            </a:r>
            <a:endParaRPr lang="en-US" sz="2200" dirty="0"/>
          </a:p>
        </p:txBody>
      </p:sp>
      <p:sp>
        <p:nvSpPr>
          <p:cNvPr id="4" name="Text Placeholder 3"/>
          <p:cNvSpPr>
            <a:spLocks noGrp="1"/>
          </p:cNvSpPr>
          <p:nvPr>
            <p:ph type="body" sz="quarter" idx="11"/>
          </p:nvPr>
        </p:nvSpPr>
        <p:spPr/>
        <p:txBody>
          <a:bodyPr/>
          <a:lstStyle/>
          <a:p>
            <a:r>
              <a:rPr lang="en-US" dirty="0" smtClean="0"/>
              <a:t>$ </a:t>
            </a:r>
            <a:r>
              <a:rPr lang="en-US" dirty="0" err="1" smtClean="0"/>
              <a:t>sudo</a:t>
            </a:r>
            <a:r>
              <a:rPr lang="en-US" dirty="0" smtClean="0"/>
              <a:t> chef-apply apache/recipes/</a:t>
            </a:r>
            <a:r>
              <a:rPr lang="en-US" dirty="0" err="1" smtClean="0"/>
              <a:t>server.rb</a:t>
            </a:r>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37</a:t>
            </a:fld>
            <a:endParaRPr lang="en-US" dirty="0"/>
          </a:p>
        </p:txBody>
      </p:sp>
    </p:spTree>
    <p:extLst>
      <p:ext uri="{BB962C8B-B14F-4D97-AF65-F5344CB8AC3E}">
        <p14:creationId xmlns:p14="http://schemas.microsoft.com/office/powerpoint/2010/main" val="11734185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Lab: Verify That the Website is Available</a:t>
            </a:r>
            <a:endParaRPr lang="en-US" dirty="0"/>
          </a:p>
        </p:txBody>
      </p:sp>
      <p:sp>
        <p:nvSpPr>
          <p:cNvPr id="3" name="Content Placeholder 2"/>
          <p:cNvSpPr>
            <a:spLocks noGrp="1"/>
          </p:cNvSpPr>
          <p:nvPr>
            <p:ph sz="quarter" idx="10"/>
          </p:nvPr>
        </p:nvSpPr>
        <p:spPr>
          <a:xfrm>
            <a:off x="1121104" y="2058575"/>
            <a:ext cx="14423693" cy="3470355"/>
          </a:xfrm>
        </p:spPr>
        <p:txBody>
          <a:bodyPr/>
          <a:lstStyle/>
          <a:p>
            <a:r>
              <a:rPr lang="en-US"/>
              <a:t>&lt;h1&gt;Hello, world!&lt;/h1&gt;</a:t>
            </a:r>
            <a:endParaRPr lang="en-US" dirty="0"/>
          </a:p>
        </p:txBody>
      </p:sp>
      <p:sp>
        <p:nvSpPr>
          <p:cNvPr id="4" name="Text Placeholder 3"/>
          <p:cNvSpPr>
            <a:spLocks noGrp="1"/>
          </p:cNvSpPr>
          <p:nvPr>
            <p:ph type="body" sz="quarter" idx="11"/>
          </p:nvPr>
        </p:nvSpPr>
        <p:spPr/>
        <p:txBody>
          <a:bodyPr/>
          <a:lstStyle/>
          <a:p>
            <a:r>
              <a:rPr lang="en-US" dirty="0" smtClean="0"/>
              <a:t>$ curl </a:t>
            </a:r>
            <a:r>
              <a:rPr lang="en-US" dirty="0" err="1" smtClean="0"/>
              <a:t>localhost</a:t>
            </a:r>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38</a:t>
            </a:fld>
            <a:endParaRPr lang="en-US" dirty="0"/>
          </a:p>
        </p:txBody>
      </p:sp>
    </p:spTree>
    <p:extLst>
      <p:ext uri="{BB962C8B-B14F-4D97-AF65-F5344CB8AC3E}">
        <p14:creationId xmlns:p14="http://schemas.microsoft.com/office/powerpoint/2010/main" val="42667933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le 1"/>
          <p:cNvSpPr>
            <a:spLocks noGrp="1"/>
          </p:cNvSpPr>
          <p:nvPr>
            <p:ph type="ctrTitle"/>
          </p:nvPr>
        </p:nvSpPr>
        <p:spPr/>
        <p:txBody>
          <a:bodyPr>
            <a:normAutofit fontScale="90000"/>
          </a:bodyPr>
          <a:lstStyle/>
          <a:p>
            <a:r>
              <a:rPr lang="en-US" dirty="0" smtClean="0"/>
              <a:t>GE: Commit Your Work</a:t>
            </a:r>
            <a:endParaRPr lang="en-US" dirty="0"/>
          </a:p>
        </p:txBody>
      </p:sp>
      <p:sp>
        <p:nvSpPr>
          <p:cNvPr id="11" name="Subtitle 2"/>
          <p:cNvSpPr>
            <a:spLocks noGrp="1"/>
          </p:cNvSpPr>
          <p:nvPr>
            <p:ph type="subTitle" idx="1"/>
          </p:nvPr>
        </p:nvSpPr>
        <p:spPr/>
        <p:txBody>
          <a:bodyPr/>
          <a:lstStyle/>
          <a:p>
            <a:r>
              <a:rPr lang="en-US" dirty="0" smtClean="0">
                <a:latin typeface="+mj-lt"/>
              </a:rPr>
              <a:t>$ cd apache</a:t>
            </a:r>
          </a:p>
          <a:p>
            <a:r>
              <a:rPr lang="en-US" dirty="0" smtClean="0">
                <a:latin typeface="+mj-lt"/>
              </a:rPr>
              <a:t>$ </a:t>
            </a:r>
            <a:r>
              <a:rPr lang="en-US" dirty="0" err="1" smtClean="0">
                <a:latin typeface="+mj-lt"/>
              </a:rPr>
              <a:t>git</a:t>
            </a:r>
            <a:r>
              <a:rPr lang="en-US" dirty="0" smtClean="0">
                <a:latin typeface="+mj-lt"/>
              </a:rPr>
              <a:t> </a:t>
            </a:r>
            <a:r>
              <a:rPr lang="en-US" dirty="0" err="1" smtClean="0">
                <a:latin typeface="+mj-lt"/>
              </a:rPr>
              <a:t>init</a:t>
            </a:r>
            <a:r>
              <a:rPr lang="en-US" dirty="0" smtClean="0">
                <a:latin typeface="+mj-lt"/>
              </a:rPr>
              <a:t> </a:t>
            </a:r>
          </a:p>
          <a:p>
            <a:r>
              <a:rPr lang="en-US" dirty="0" smtClean="0">
                <a:latin typeface="+mj-lt"/>
              </a:rPr>
              <a:t>$ </a:t>
            </a:r>
            <a:r>
              <a:rPr lang="en-US" dirty="0" err="1" smtClean="0">
                <a:latin typeface="+mj-lt"/>
              </a:rPr>
              <a:t>git</a:t>
            </a:r>
            <a:r>
              <a:rPr lang="en-US" dirty="0" smtClean="0">
                <a:latin typeface="+mj-lt"/>
              </a:rPr>
              <a:t> add .</a:t>
            </a:r>
          </a:p>
          <a:p>
            <a:r>
              <a:rPr lang="en-US" dirty="0" smtClean="0">
                <a:latin typeface="+mj-lt"/>
              </a:rPr>
              <a:t>$ </a:t>
            </a:r>
            <a:r>
              <a:rPr lang="en-US" dirty="0" err="1" smtClean="0">
                <a:latin typeface="+mj-lt"/>
              </a:rPr>
              <a:t>git</a:t>
            </a:r>
            <a:r>
              <a:rPr lang="en-US" dirty="0" smtClean="0">
                <a:latin typeface="+mj-lt"/>
              </a:rPr>
              <a:t> commit -m "Initial Apache Cookbook"</a:t>
            </a:r>
            <a:endParaRPr lang="en-US" dirty="0">
              <a:latin typeface="+mj-lt"/>
            </a:endParaRPr>
          </a:p>
        </p:txBody>
      </p:sp>
      <p:sp>
        <p:nvSpPr>
          <p:cNvPr id="4" name="Footer Placeholder 3"/>
          <p:cNvSpPr>
            <a:spLocks noGrp="1"/>
          </p:cNvSpPr>
          <p:nvPr>
            <p:ph type="ftr" sz="quarter" idx="4294967295"/>
          </p:nvPr>
        </p:nvSpPr>
        <p:spPr>
          <a:xfrm>
            <a:off x="0" y="8578850"/>
            <a:ext cx="5683250" cy="508000"/>
          </a:xfrm>
        </p:spPr>
        <p:txBody>
          <a:bodyPr/>
          <a:lstStyle/>
          <a:p>
            <a:pPr algn="l"/>
            <a:r>
              <a:rPr lang="en-US" dirty="0" smtClean="0">
                <a:solidFill>
                  <a:srgbClr val="7D868C"/>
                </a:solidFill>
              </a:rPr>
              <a:t>©2015 Chef Software Inc</a:t>
            </a:r>
            <a:r>
              <a:rPr lang="en-US" dirty="0" smtClean="0"/>
              <a:t>.</a:t>
            </a:r>
            <a:endParaRPr lang="en-US" dirty="0"/>
          </a:p>
        </p:txBody>
      </p:sp>
      <p:sp>
        <p:nvSpPr>
          <p:cNvPr id="5" name="Slide Number Placeholder 4"/>
          <p:cNvSpPr>
            <a:spLocks noGrp="1"/>
          </p:cNvSpPr>
          <p:nvPr>
            <p:ph type="sldNum" sz="quarter" idx="4294967295"/>
          </p:nvPr>
        </p:nvSpPr>
        <p:spPr>
          <a:xfrm>
            <a:off x="0" y="8580438"/>
            <a:ext cx="3657600" cy="485775"/>
          </a:xfrm>
        </p:spPr>
        <p:txBody>
          <a:bodyPr/>
          <a:lstStyle/>
          <a:p>
            <a:fld id="{D3C6E21F-9381-4880-84FB-1E73165A9E9D}" type="slidenum">
              <a:rPr lang="en-US" smtClean="0"/>
              <a:pPr/>
              <a:t>39</a:t>
            </a:fld>
            <a:endParaRPr lang="en-US" dirty="0"/>
          </a:p>
        </p:txBody>
      </p:sp>
    </p:spTree>
    <p:extLst>
      <p:ext uri="{BB962C8B-B14F-4D97-AF65-F5344CB8AC3E}">
        <p14:creationId xmlns:p14="http://schemas.microsoft.com/office/powerpoint/2010/main" val="34835897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dirty="0" smtClean="0"/>
              <a:t>Collaboration and Version Control</a:t>
            </a:r>
            <a:endParaRPr lang="en-US" dirty="0"/>
          </a:p>
        </p:txBody>
      </p:sp>
      <p:sp>
        <p:nvSpPr>
          <p:cNvPr id="4" name="Footer Placeholder 3"/>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4</a:t>
            </a:fld>
            <a:endParaRPr lang="en-US" dirty="0"/>
          </a:p>
        </p:txBody>
      </p:sp>
      <p:grpSp>
        <p:nvGrpSpPr>
          <p:cNvPr id="10" name="Group 9"/>
          <p:cNvGrpSpPr/>
          <p:nvPr/>
        </p:nvGrpSpPr>
        <p:grpSpPr>
          <a:xfrm>
            <a:off x="1196985" y="2408717"/>
            <a:ext cx="3016222" cy="2948854"/>
            <a:chOff x="1196985" y="2408717"/>
            <a:chExt cx="3016222" cy="2948854"/>
          </a:xfrm>
        </p:grpSpPr>
        <p:sp>
          <p:nvSpPr>
            <p:cNvPr id="9" name="Cloud 8"/>
            <p:cNvSpPr/>
            <p:nvPr/>
          </p:nvSpPr>
          <p:spPr bwMode="auto">
            <a:xfrm rot="20071663">
              <a:off x="1196985" y="2408717"/>
              <a:ext cx="2700514" cy="1780990"/>
            </a:xfrm>
            <a:prstGeom prst="cloud">
              <a:avLst/>
            </a:prstGeom>
            <a:ln>
              <a:headEnd type="none" w="med" len="med"/>
              <a:tailEnd type="none" w="med" len="med"/>
            </a:ln>
          </p:spPr>
          <p:style>
            <a:lnRef idx="0">
              <a:schemeClr val="accent4"/>
            </a:lnRef>
            <a:fillRef idx="3">
              <a:schemeClr val="accent4"/>
            </a:fillRef>
            <a:effectRef idx="3">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pic>
          <p:nvPicPr>
            <p:cNvPr id="8" name="Picture 7" descr="Server.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962619" y="3106983"/>
              <a:ext cx="2250588" cy="2250588"/>
            </a:xfrm>
            <a:prstGeom prst="rect">
              <a:avLst/>
            </a:prstGeom>
          </p:spPr>
        </p:pic>
      </p:grpSp>
      <p:sp>
        <p:nvSpPr>
          <p:cNvPr id="17" name="Rectangle 16"/>
          <p:cNvSpPr/>
          <p:nvPr/>
        </p:nvSpPr>
        <p:spPr>
          <a:xfrm>
            <a:off x="106298" y="2183362"/>
            <a:ext cx="6379947" cy="923330"/>
          </a:xfrm>
          <a:prstGeom prst="rect">
            <a:avLst/>
          </a:prstGeom>
          <a:noFill/>
        </p:spPr>
        <p:txBody>
          <a:bodyPr wrap="none" lIns="91440" tIns="45720" rIns="91440" bIns="45720">
            <a:spAutoFit/>
            <a:scene3d>
              <a:camera prst="orthographicFront"/>
              <a:lightRig rig="threePt" dir="t"/>
            </a:scene3d>
            <a:sp3d extrusionH="57150">
              <a:bevelT w="82550" h="38100" prst="coolSlant"/>
            </a:sp3d>
          </a:bodyPr>
          <a:lstStyle/>
          <a:p>
            <a:pPr algn="ctr"/>
            <a:r>
              <a:rPr lang="en-US" sz="5400" b="1" dirty="0" smtClean="0">
                <a:ln w="10541" cmpd="sng">
                  <a:solidFill>
                    <a:srgbClr val="7D7D7D">
                      <a:tint val="100000"/>
                      <a:shade val="100000"/>
                      <a:satMod val="110000"/>
                    </a:srgbClr>
                  </a:solidFill>
                  <a:prstDash val="solid"/>
                </a:ln>
                <a:gradFill>
                  <a:gsLst>
                    <a:gs pos="0">
                      <a:srgbClr val="FFFFFF">
                        <a:tint val="40000"/>
                        <a:satMod val="250000"/>
                      </a:srgbClr>
                    </a:gs>
                    <a:gs pos="9000">
                      <a:srgbClr val="FFFFFF">
                        <a:tint val="52000"/>
                        <a:satMod val="300000"/>
                      </a:srgbClr>
                    </a:gs>
                    <a:gs pos="50000">
                      <a:srgbClr val="FFFFFF">
                        <a:shade val="20000"/>
                        <a:satMod val="300000"/>
                      </a:srgbClr>
                    </a:gs>
                    <a:gs pos="79000">
                      <a:srgbClr val="FFFFFF">
                        <a:tint val="52000"/>
                        <a:satMod val="300000"/>
                      </a:srgbClr>
                    </a:gs>
                    <a:gs pos="100000">
                      <a:srgbClr val="FFFFFF">
                        <a:tint val="40000"/>
                        <a:satMod val="250000"/>
                      </a:srgbClr>
                    </a:gs>
                  </a:gsLst>
                  <a:lin ang="5400000"/>
                </a:gradFill>
              </a:rPr>
              <a:t>Central Repository</a:t>
            </a:r>
            <a:endParaRPr lang="en-US" sz="5400" b="1" dirty="0">
              <a:ln w="10541" cmpd="sng">
                <a:solidFill>
                  <a:srgbClr val="7D7D7D">
                    <a:tint val="100000"/>
                    <a:shade val="100000"/>
                    <a:satMod val="110000"/>
                  </a:srgbClr>
                </a:solidFill>
                <a:prstDash val="solid"/>
              </a:ln>
              <a:gradFill>
                <a:gsLst>
                  <a:gs pos="0">
                    <a:srgbClr val="FFFFFF">
                      <a:tint val="40000"/>
                      <a:satMod val="250000"/>
                    </a:srgbClr>
                  </a:gs>
                  <a:gs pos="9000">
                    <a:srgbClr val="FFFFFF">
                      <a:tint val="52000"/>
                      <a:satMod val="300000"/>
                    </a:srgbClr>
                  </a:gs>
                  <a:gs pos="50000">
                    <a:srgbClr val="FFFFFF">
                      <a:shade val="20000"/>
                      <a:satMod val="300000"/>
                    </a:srgbClr>
                  </a:gs>
                  <a:gs pos="79000">
                    <a:srgbClr val="FFFFFF">
                      <a:tint val="52000"/>
                      <a:satMod val="300000"/>
                    </a:srgbClr>
                  </a:gs>
                  <a:gs pos="100000">
                    <a:srgbClr val="FFFFFF">
                      <a:tint val="40000"/>
                      <a:satMod val="250000"/>
                    </a:srgbClr>
                  </a:gs>
                </a:gsLst>
                <a:lin ang="5400000"/>
              </a:gradFill>
            </a:endParaRPr>
          </a:p>
        </p:txBody>
      </p:sp>
      <p:grpSp>
        <p:nvGrpSpPr>
          <p:cNvPr id="26" name="Group 25"/>
          <p:cNvGrpSpPr/>
          <p:nvPr/>
        </p:nvGrpSpPr>
        <p:grpSpPr>
          <a:xfrm>
            <a:off x="10242466" y="1863422"/>
            <a:ext cx="2557110" cy="2443952"/>
            <a:chOff x="10709582" y="1600653"/>
            <a:chExt cx="2557110" cy="2443952"/>
          </a:xfrm>
        </p:grpSpPr>
        <p:pic>
          <p:nvPicPr>
            <p:cNvPr id="13" name="Picture 12" descr="14747744_l.jpg"/>
            <p:cNvPicPr>
              <a:picLocks noChangeAspect="1"/>
            </p:cNvPicPr>
            <p:nvPr/>
          </p:nvPicPr>
          <p:blipFill>
            <a:blip r:embed="rId4">
              <a:duotone>
                <a:prstClr val="black"/>
                <a:srgbClr val="0E23FF">
                  <a:tint val="45000"/>
                  <a:satMod val="400000"/>
                  <a:tint val="45000"/>
                  <a:satMod val="400000"/>
                </a:srgbClr>
              </a:duotone>
              <a:extLst>
                <a:ext uri="{BEBA8EAE-BF5A-486C-A8C5-ECC9F3942E4B}">
                  <a14:imgProps xmlns:a14="http://schemas.microsoft.com/office/drawing/2010/main">
                    <a14:imgLayer r:embed="rId5">
                      <a14:imgEffect>
                        <a14:backgroundRemoval t="0" b="100000" l="0" r="99317">
                          <a14:foregroundMark x1="25079" y1="46531" x2="25079" y2="46531"/>
                          <a14:foregroundMark x1="30074" y1="50068" x2="30074" y2="50068"/>
                          <a14:backgroundMark x1="29180" y1="53197" x2="29180" y2="53197"/>
                        </a14:backgroundRemoval>
                      </a14:imgEffect>
                    </a14:imgLayer>
                  </a14:imgProps>
                </a:ext>
                <a:ext uri="{28A0092B-C50C-407E-A947-70E740481C1C}">
                  <a14:useLocalDpi xmlns:a14="http://schemas.microsoft.com/office/drawing/2010/main" val="0"/>
                </a:ext>
              </a:extLst>
            </a:blip>
            <a:stretch>
              <a:fillRect/>
            </a:stretch>
          </p:blipFill>
          <p:spPr>
            <a:xfrm flipH="1">
              <a:off x="10795896" y="1600653"/>
              <a:ext cx="1918417" cy="2224032"/>
            </a:xfrm>
            <a:prstGeom prst="rect">
              <a:avLst/>
            </a:prstGeom>
          </p:spPr>
        </p:pic>
        <p:sp>
          <p:nvSpPr>
            <p:cNvPr id="18" name="Rectangle 17"/>
            <p:cNvSpPr/>
            <p:nvPr/>
          </p:nvSpPr>
          <p:spPr>
            <a:xfrm>
              <a:off x="10709582" y="3459829"/>
              <a:ext cx="2557110" cy="584776"/>
            </a:xfrm>
            <a:prstGeom prst="rect">
              <a:avLst/>
            </a:prstGeom>
            <a:noFill/>
          </p:spPr>
          <p:txBody>
            <a:bodyPr wrap="none" lIns="91440" tIns="45720" rIns="91440" bIns="45720">
              <a:spAutoFit/>
              <a:scene3d>
                <a:camera prst="orthographicFront"/>
                <a:lightRig rig="threePt" dir="t"/>
              </a:scene3d>
              <a:sp3d extrusionH="57150">
                <a:bevelT w="82550" h="38100" prst="coolSlant"/>
              </a:sp3d>
            </a:bodyPr>
            <a:lstStyle/>
            <a:p>
              <a:pPr algn="ctr"/>
              <a:r>
                <a:rPr lang="en-US" sz="3200" b="1" dirty="0" smtClean="0">
                  <a:ln w="10541" cmpd="sng">
                    <a:solidFill>
                      <a:srgbClr val="7D7D7D">
                        <a:tint val="100000"/>
                        <a:shade val="100000"/>
                        <a:satMod val="110000"/>
                      </a:srgbClr>
                    </a:solidFill>
                    <a:prstDash val="solid"/>
                  </a:ln>
                  <a:gradFill>
                    <a:gsLst>
                      <a:gs pos="0">
                        <a:srgbClr val="FFFFFF">
                          <a:tint val="40000"/>
                          <a:satMod val="250000"/>
                        </a:srgbClr>
                      </a:gs>
                      <a:gs pos="9000">
                        <a:srgbClr val="FFFFFF">
                          <a:tint val="52000"/>
                          <a:satMod val="300000"/>
                        </a:srgbClr>
                      </a:gs>
                      <a:gs pos="50000">
                        <a:srgbClr val="FFFFFF">
                          <a:shade val="20000"/>
                          <a:satMod val="300000"/>
                        </a:srgbClr>
                      </a:gs>
                      <a:gs pos="79000">
                        <a:srgbClr val="FFFFFF">
                          <a:tint val="52000"/>
                          <a:satMod val="300000"/>
                        </a:srgbClr>
                      </a:gs>
                      <a:gs pos="100000">
                        <a:srgbClr val="FFFFFF">
                          <a:tint val="40000"/>
                          <a:satMod val="250000"/>
                        </a:srgbClr>
                      </a:gs>
                    </a:gsLst>
                    <a:lin ang="5400000"/>
                  </a:gradFill>
                </a:rPr>
                <a:t>Developer A</a:t>
              </a:r>
              <a:endParaRPr lang="en-US" sz="3200" b="1" dirty="0">
                <a:ln w="10541" cmpd="sng">
                  <a:solidFill>
                    <a:srgbClr val="7D7D7D">
                      <a:tint val="100000"/>
                      <a:shade val="100000"/>
                      <a:satMod val="110000"/>
                    </a:srgbClr>
                  </a:solidFill>
                  <a:prstDash val="solid"/>
                </a:ln>
                <a:gradFill>
                  <a:gsLst>
                    <a:gs pos="0">
                      <a:srgbClr val="FFFFFF">
                        <a:tint val="40000"/>
                        <a:satMod val="250000"/>
                      </a:srgbClr>
                    </a:gs>
                    <a:gs pos="9000">
                      <a:srgbClr val="FFFFFF">
                        <a:tint val="52000"/>
                        <a:satMod val="300000"/>
                      </a:srgbClr>
                    </a:gs>
                    <a:gs pos="50000">
                      <a:srgbClr val="FFFFFF">
                        <a:shade val="20000"/>
                        <a:satMod val="300000"/>
                      </a:srgbClr>
                    </a:gs>
                    <a:gs pos="79000">
                      <a:srgbClr val="FFFFFF">
                        <a:tint val="52000"/>
                        <a:satMod val="300000"/>
                      </a:srgbClr>
                    </a:gs>
                    <a:gs pos="100000">
                      <a:srgbClr val="FFFFFF">
                        <a:tint val="40000"/>
                        <a:satMod val="250000"/>
                      </a:srgbClr>
                    </a:gs>
                  </a:gsLst>
                  <a:lin ang="5400000"/>
                </a:gradFill>
              </a:endParaRPr>
            </a:p>
          </p:txBody>
        </p:sp>
      </p:grpSp>
      <p:grpSp>
        <p:nvGrpSpPr>
          <p:cNvPr id="30" name="Group 29"/>
          <p:cNvGrpSpPr/>
          <p:nvPr/>
        </p:nvGrpSpPr>
        <p:grpSpPr>
          <a:xfrm>
            <a:off x="13492986" y="3431856"/>
            <a:ext cx="2579352" cy="2458550"/>
            <a:chOff x="13492986" y="3431856"/>
            <a:chExt cx="2579352" cy="2458550"/>
          </a:xfrm>
        </p:grpSpPr>
        <p:pic>
          <p:nvPicPr>
            <p:cNvPr id="15" name="Picture 14" descr="14747744_l.jpg"/>
            <p:cNvPicPr>
              <a:picLocks noChangeAspect="1"/>
            </p:cNvPicPr>
            <p:nvPr/>
          </p:nvPicPr>
          <p:blipFill>
            <a:blip r:embed="rId4">
              <a:duotone>
                <a:prstClr val="black"/>
                <a:srgbClr val="FF221D">
                  <a:tint val="45000"/>
                  <a:satMod val="400000"/>
                </a:srgbClr>
              </a:duotone>
              <a:extLst>
                <a:ext uri="{BEBA8EAE-BF5A-486C-A8C5-ECC9F3942E4B}">
                  <a14:imgProps xmlns:a14="http://schemas.microsoft.com/office/drawing/2010/main">
                    <a14:imgLayer r:embed="rId5">
                      <a14:imgEffect>
                        <a14:backgroundRemoval t="0" b="100000" l="0" r="99317">
                          <a14:foregroundMark x1="25079" y1="46531" x2="25079" y2="46531"/>
                          <a14:foregroundMark x1="30074" y1="50068" x2="30074" y2="50068"/>
                          <a14:backgroundMark x1="29180" y1="53197" x2="29180" y2="53197"/>
                        </a14:backgroundRemoval>
                      </a14:imgEffect>
                    </a14:imgLayer>
                  </a14:imgProps>
                </a:ext>
                <a:ext uri="{28A0092B-C50C-407E-A947-70E740481C1C}">
                  <a14:useLocalDpi xmlns:a14="http://schemas.microsoft.com/office/drawing/2010/main" val="0"/>
                </a:ext>
              </a:extLst>
            </a:blip>
            <a:stretch>
              <a:fillRect/>
            </a:stretch>
          </p:blipFill>
          <p:spPr>
            <a:xfrm flipH="1">
              <a:off x="13750991" y="3431856"/>
              <a:ext cx="1926588" cy="2233505"/>
            </a:xfrm>
            <a:prstGeom prst="rect">
              <a:avLst/>
            </a:prstGeom>
          </p:spPr>
        </p:pic>
        <p:sp>
          <p:nvSpPr>
            <p:cNvPr id="19" name="Rectangle 18"/>
            <p:cNvSpPr/>
            <p:nvPr/>
          </p:nvSpPr>
          <p:spPr>
            <a:xfrm>
              <a:off x="13492986" y="5305630"/>
              <a:ext cx="2579352" cy="584776"/>
            </a:xfrm>
            <a:prstGeom prst="rect">
              <a:avLst/>
            </a:prstGeom>
            <a:noFill/>
          </p:spPr>
          <p:txBody>
            <a:bodyPr wrap="none" lIns="91440" tIns="45720" rIns="91440" bIns="45720">
              <a:spAutoFit/>
              <a:scene3d>
                <a:camera prst="orthographicFront"/>
                <a:lightRig rig="threePt" dir="t"/>
              </a:scene3d>
              <a:sp3d extrusionH="57150">
                <a:bevelT w="82550" h="38100" prst="coolSlant"/>
              </a:sp3d>
            </a:bodyPr>
            <a:lstStyle/>
            <a:p>
              <a:pPr algn="ctr"/>
              <a:r>
                <a:rPr lang="en-US" sz="3200" b="1" dirty="0" smtClean="0">
                  <a:ln w="10541" cmpd="sng">
                    <a:solidFill>
                      <a:srgbClr val="7D7D7D">
                        <a:tint val="100000"/>
                        <a:shade val="100000"/>
                        <a:satMod val="110000"/>
                      </a:srgbClr>
                    </a:solidFill>
                    <a:prstDash val="solid"/>
                  </a:ln>
                  <a:gradFill>
                    <a:gsLst>
                      <a:gs pos="0">
                        <a:srgbClr val="FFFFFF">
                          <a:tint val="40000"/>
                          <a:satMod val="250000"/>
                        </a:srgbClr>
                      </a:gs>
                      <a:gs pos="9000">
                        <a:srgbClr val="FFFFFF">
                          <a:tint val="52000"/>
                          <a:satMod val="300000"/>
                        </a:srgbClr>
                      </a:gs>
                      <a:gs pos="50000">
                        <a:srgbClr val="FFFFFF">
                          <a:shade val="20000"/>
                          <a:satMod val="300000"/>
                        </a:srgbClr>
                      </a:gs>
                      <a:gs pos="79000">
                        <a:srgbClr val="FFFFFF">
                          <a:tint val="52000"/>
                          <a:satMod val="300000"/>
                        </a:srgbClr>
                      </a:gs>
                      <a:gs pos="100000">
                        <a:srgbClr val="FFFFFF">
                          <a:tint val="40000"/>
                          <a:satMod val="250000"/>
                        </a:srgbClr>
                      </a:gs>
                    </a:gsLst>
                    <a:lin ang="5400000"/>
                  </a:gradFill>
                </a:rPr>
                <a:t>Developer B</a:t>
              </a:r>
              <a:endParaRPr lang="en-US" sz="3200" b="1" dirty="0">
                <a:ln w="10541" cmpd="sng">
                  <a:solidFill>
                    <a:srgbClr val="7D7D7D">
                      <a:tint val="100000"/>
                      <a:shade val="100000"/>
                      <a:satMod val="110000"/>
                    </a:srgbClr>
                  </a:solidFill>
                  <a:prstDash val="solid"/>
                </a:ln>
                <a:gradFill>
                  <a:gsLst>
                    <a:gs pos="0">
                      <a:srgbClr val="FFFFFF">
                        <a:tint val="40000"/>
                        <a:satMod val="250000"/>
                      </a:srgbClr>
                    </a:gs>
                    <a:gs pos="9000">
                      <a:srgbClr val="FFFFFF">
                        <a:tint val="52000"/>
                        <a:satMod val="300000"/>
                      </a:srgbClr>
                    </a:gs>
                    <a:gs pos="50000">
                      <a:srgbClr val="FFFFFF">
                        <a:shade val="20000"/>
                        <a:satMod val="300000"/>
                      </a:srgbClr>
                    </a:gs>
                    <a:gs pos="79000">
                      <a:srgbClr val="FFFFFF">
                        <a:tint val="52000"/>
                        <a:satMod val="300000"/>
                      </a:srgbClr>
                    </a:gs>
                    <a:gs pos="100000">
                      <a:srgbClr val="FFFFFF">
                        <a:tint val="40000"/>
                        <a:satMod val="250000"/>
                      </a:srgbClr>
                    </a:gs>
                  </a:gsLst>
                  <a:lin ang="5400000"/>
                </a:gradFill>
              </a:endParaRPr>
            </a:p>
          </p:txBody>
        </p:sp>
      </p:grpSp>
      <p:grpSp>
        <p:nvGrpSpPr>
          <p:cNvPr id="28" name="Group 27"/>
          <p:cNvGrpSpPr/>
          <p:nvPr/>
        </p:nvGrpSpPr>
        <p:grpSpPr>
          <a:xfrm>
            <a:off x="8523452" y="5496632"/>
            <a:ext cx="2579352" cy="2460314"/>
            <a:chOff x="8640231" y="5044085"/>
            <a:chExt cx="2579352" cy="2460314"/>
          </a:xfrm>
        </p:grpSpPr>
        <p:pic>
          <p:nvPicPr>
            <p:cNvPr id="16" name="Picture 15" descr="14747744_l.jpg"/>
            <p:cNvPicPr>
              <a:picLocks noChangeAspect="1"/>
            </p:cNvPicPr>
            <p:nvPr/>
          </p:nvPicPr>
          <p:blipFill>
            <a:blip r:embed="rId6">
              <a:duotone>
                <a:prstClr val="black"/>
                <a:srgbClr val="2EFF20">
                  <a:tint val="45000"/>
                  <a:satMod val="400000"/>
                </a:srgbClr>
              </a:duotone>
              <a:extLst>
                <a:ext uri="{BEBA8EAE-BF5A-486C-A8C5-ECC9F3942E4B}">
                  <a14:imgProps xmlns:a14="http://schemas.microsoft.com/office/drawing/2010/main">
                    <a14:imgLayer r:embed="rId7">
                      <a14:imgEffect>
                        <a14:backgroundRemoval t="0" b="100000" l="0" r="99317">
                          <a14:foregroundMark x1="25079" y1="46531" x2="25079" y2="46531"/>
                          <a14:foregroundMark x1="30074" y1="50068" x2="30074" y2="50068"/>
                          <a14:backgroundMark x1="29180" y1="53197" x2="29180" y2="53197"/>
                        </a14:backgroundRemoval>
                      </a14:imgEffect>
                      <a14:imgEffect>
                        <a14:saturation sat="66000"/>
                      </a14:imgEffect>
                    </a14:imgLayer>
                  </a14:imgProps>
                </a:ext>
                <a:ext uri="{28A0092B-C50C-407E-A947-70E740481C1C}">
                  <a14:useLocalDpi xmlns:a14="http://schemas.microsoft.com/office/drawing/2010/main" val="0"/>
                </a:ext>
              </a:extLst>
            </a:blip>
            <a:stretch>
              <a:fillRect/>
            </a:stretch>
          </p:blipFill>
          <p:spPr>
            <a:xfrm flipH="1">
              <a:off x="8721324" y="5044085"/>
              <a:ext cx="1926588" cy="2233505"/>
            </a:xfrm>
            <a:prstGeom prst="rect">
              <a:avLst/>
            </a:prstGeom>
          </p:spPr>
        </p:pic>
        <p:sp>
          <p:nvSpPr>
            <p:cNvPr id="20" name="Rectangle 19"/>
            <p:cNvSpPr/>
            <p:nvPr/>
          </p:nvSpPr>
          <p:spPr>
            <a:xfrm>
              <a:off x="8640231" y="6919623"/>
              <a:ext cx="2579352" cy="584776"/>
            </a:xfrm>
            <a:prstGeom prst="rect">
              <a:avLst/>
            </a:prstGeom>
            <a:noFill/>
          </p:spPr>
          <p:txBody>
            <a:bodyPr wrap="none" lIns="91440" tIns="45720" rIns="91440" bIns="45720">
              <a:spAutoFit/>
              <a:scene3d>
                <a:camera prst="orthographicFront"/>
                <a:lightRig rig="threePt" dir="t"/>
              </a:scene3d>
              <a:sp3d extrusionH="57150">
                <a:bevelT w="82550" h="38100" prst="coolSlant"/>
              </a:sp3d>
            </a:bodyPr>
            <a:lstStyle/>
            <a:p>
              <a:pPr algn="ctr"/>
              <a:r>
                <a:rPr lang="en-US" sz="3200" b="1" dirty="0" smtClean="0">
                  <a:ln w="10541" cmpd="sng">
                    <a:solidFill>
                      <a:srgbClr val="7D7D7D">
                        <a:tint val="100000"/>
                        <a:shade val="100000"/>
                        <a:satMod val="110000"/>
                      </a:srgbClr>
                    </a:solidFill>
                    <a:prstDash val="solid"/>
                  </a:ln>
                  <a:gradFill>
                    <a:gsLst>
                      <a:gs pos="0">
                        <a:srgbClr val="FFFFFF">
                          <a:tint val="40000"/>
                          <a:satMod val="250000"/>
                        </a:srgbClr>
                      </a:gs>
                      <a:gs pos="9000">
                        <a:srgbClr val="FFFFFF">
                          <a:tint val="52000"/>
                          <a:satMod val="300000"/>
                        </a:srgbClr>
                      </a:gs>
                      <a:gs pos="50000">
                        <a:srgbClr val="FFFFFF">
                          <a:shade val="20000"/>
                          <a:satMod val="300000"/>
                        </a:srgbClr>
                      </a:gs>
                      <a:gs pos="79000">
                        <a:srgbClr val="FFFFFF">
                          <a:tint val="52000"/>
                          <a:satMod val="300000"/>
                        </a:srgbClr>
                      </a:gs>
                      <a:gs pos="100000">
                        <a:srgbClr val="FFFFFF">
                          <a:tint val="40000"/>
                          <a:satMod val="250000"/>
                        </a:srgbClr>
                      </a:gs>
                    </a:gsLst>
                    <a:lin ang="5400000"/>
                  </a:gradFill>
                </a:rPr>
                <a:t>Developer C</a:t>
              </a:r>
              <a:endParaRPr lang="en-US" sz="3200" b="1" dirty="0">
                <a:ln w="10541" cmpd="sng">
                  <a:solidFill>
                    <a:srgbClr val="7D7D7D">
                      <a:tint val="100000"/>
                      <a:shade val="100000"/>
                      <a:satMod val="110000"/>
                    </a:srgbClr>
                  </a:solidFill>
                  <a:prstDash val="solid"/>
                </a:ln>
                <a:gradFill>
                  <a:gsLst>
                    <a:gs pos="0">
                      <a:srgbClr val="FFFFFF">
                        <a:tint val="40000"/>
                        <a:satMod val="250000"/>
                      </a:srgbClr>
                    </a:gs>
                    <a:gs pos="9000">
                      <a:srgbClr val="FFFFFF">
                        <a:tint val="52000"/>
                        <a:satMod val="300000"/>
                      </a:srgbClr>
                    </a:gs>
                    <a:gs pos="50000">
                      <a:srgbClr val="FFFFFF">
                        <a:shade val="20000"/>
                        <a:satMod val="300000"/>
                      </a:srgbClr>
                    </a:gs>
                    <a:gs pos="79000">
                      <a:srgbClr val="FFFFFF">
                        <a:tint val="52000"/>
                        <a:satMod val="300000"/>
                      </a:srgbClr>
                    </a:gs>
                    <a:gs pos="100000">
                      <a:srgbClr val="FFFFFF">
                        <a:tint val="40000"/>
                        <a:satMod val="250000"/>
                      </a:srgbClr>
                    </a:gs>
                  </a:gsLst>
                  <a:lin ang="5400000"/>
                </a:gradFill>
              </a:endParaRPr>
            </a:p>
          </p:txBody>
        </p:sp>
      </p:grpSp>
      <p:sp>
        <p:nvSpPr>
          <p:cNvPr id="25" name="Striped Right Arrow 24"/>
          <p:cNvSpPr/>
          <p:nvPr/>
        </p:nvSpPr>
        <p:spPr bwMode="auto">
          <a:xfrm rot="21448844" flipH="1">
            <a:off x="4142856" y="3419779"/>
            <a:ext cx="6986926" cy="274320"/>
          </a:xfrm>
          <a:prstGeom prst="stripedRightArrow">
            <a:avLst/>
          </a:prstGeom>
          <a:ln>
            <a:headEnd type="none" w="med" len="med"/>
            <a:tailEnd type="none" w="med" len="med"/>
          </a:ln>
        </p:spPr>
        <p:style>
          <a:lnRef idx="0">
            <a:schemeClr val="accent3"/>
          </a:lnRef>
          <a:fillRef idx="3">
            <a:schemeClr val="accent3"/>
          </a:fillRef>
          <a:effectRef idx="3">
            <a:schemeClr val="accent3"/>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
        <p:nvSpPr>
          <p:cNvPr id="29" name="Striped Right Arrow 28"/>
          <p:cNvSpPr/>
          <p:nvPr/>
        </p:nvSpPr>
        <p:spPr bwMode="auto">
          <a:xfrm rot="282499" flipH="1">
            <a:off x="4365770" y="4684994"/>
            <a:ext cx="9945017" cy="274320"/>
          </a:xfrm>
          <a:prstGeom prst="stripedRightArrow">
            <a:avLst/>
          </a:prstGeom>
          <a:ln>
            <a:headEnd type="none" w="med" len="med"/>
            <a:tailEnd type="none" w="med" len="med"/>
          </a:ln>
        </p:spPr>
        <p:style>
          <a:lnRef idx="0">
            <a:schemeClr val="accent3"/>
          </a:lnRef>
          <a:fillRef idx="3">
            <a:schemeClr val="accent3"/>
          </a:fillRef>
          <a:effectRef idx="3">
            <a:schemeClr val="accent3"/>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
        <p:nvSpPr>
          <p:cNvPr id="27" name="Striped Right Arrow 26"/>
          <p:cNvSpPr/>
          <p:nvPr/>
        </p:nvSpPr>
        <p:spPr bwMode="auto">
          <a:xfrm rot="1373604" flipH="1">
            <a:off x="3987505" y="5755372"/>
            <a:ext cx="5114842" cy="271514"/>
          </a:xfrm>
          <a:prstGeom prst="stripedRightArrow">
            <a:avLst/>
          </a:prstGeom>
          <a:ln>
            <a:headEnd type="none" w="med" len="med"/>
            <a:tailEnd type="none" w="med" len="med"/>
          </a:ln>
        </p:spPr>
        <p:style>
          <a:lnRef idx="0">
            <a:schemeClr val="accent3"/>
          </a:lnRef>
          <a:fillRef idx="3">
            <a:schemeClr val="accent3"/>
          </a:fillRef>
          <a:effectRef idx="3">
            <a:schemeClr val="accent3"/>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grpSp>
        <p:nvGrpSpPr>
          <p:cNvPr id="33" name="Group 32"/>
          <p:cNvGrpSpPr/>
          <p:nvPr/>
        </p:nvGrpSpPr>
        <p:grpSpPr>
          <a:xfrm>
            <a:off x="420501" y="4708913"/>
            <a:ext cx="3885723" cy="3086571"/>
            <a:chOff x="-192588" y="4431545"/>
            <a:chExt cx="5097306" cy="3738024"/>
          </a:xfrm>
        </p:grpSpPr>
        <p:pic>
          <p:nvPicPr>
            <p:cNvPr id="31" name="Picture 30" descr="Readme 2.jpg"/>
            <p:cNvPicPr>
              <a:picLocks noChangeAspect="1"/>
            </p:cNvPicPr>
            <p:nvPr/>
          </p:nvPicPr>
          <p:blipFill>
            <a:blip r:embed="rId8">
              <a:duotone>
                <a:schemeClr val="accent4">
                  <a:shade val="45000"/>
                  <a:satMod val="135000"/>
                </a:schemeClr>
                <a:prstClr val="white"/>
              </a:duotone>
              <a:extLst>
                <a:ext uri="{BEBA8EAE-BF5A-486C-A8C5-ECC9F3942E4B}">
                  <a14:imgProps xmlns:a14="http://schemas.microsoft.com/office/drawing/2010/main">
                    <a14:imgLayer r:embed="rId9">
                      <a14:imgEffect>
                        <a14:backgroundRemoval t="0" b="99773" l="0" r="98667"/>
                      </a14:imgEffect>
                      <a14:imgEffect>
                        <a14:saturation sat="33000"/>
                      </a14:imgEffect>
                    </a14:imgLayer>
                  </a14:imgProps>
                </a:ext>
                <a:ext uri="{28A0092B-C50C-407E-A947-70E740481C1C}">
                  <a14:useLocalDpi xmlns:a14="http://schemas.microsoft.com/office/drawing/2010/main" val="0"/>
                </a:ext>
              </a:extLst>
            </a:blip>
            <a:stretch>
              <a:fillRect/>
            </a:stretch>
          </p:blipFill>
          <p:spPr>
            <a:xfrm rot="1205519">
              <a:off x="-192588" y="4431545"/>
              <a:ext cx="5097306" cy="3738024"/>
            </a:xfrm>
            <a:prstGeom prst="rect">
              <a:avLst/>
            </a:prstGeom>
          </p:spPr>
        </p:pic>
        <p:sp>
          <p:nvSpPr>
            <p:cNvPr id="32" name="TextBox 31"/>
            <p:cNvSpPr txBox="1"/>
            <p:nvPr/>
          </p:nvSpPr>
          <p:spPr bwMode="white">
            <a:xfrm rot="1261438">
              <a:off x="1342958" y="5445160"/>
              <a:ext cx="2145814" cy="1503624"/>
            </a:xfrm>
            <a:prstGeom prst="rect">
              <a:avLst/>
            </a:prstGeom>
          </p:spPr>
          <p:txBody>
            <a:bodyPr vert="horz" wrap="square" lIns="91440" tIns="91440" rIns="91440" bIns="91440" rtlCol="0">
              <a:normAutofit fontScale="85000" lnSpcReduction="20000"/>
            </a:bodyPr>
            <a:lstStyle/>
            <a:p>
              <a:r>
                <a:rPr lang="en-US" dirty="0" smtClean="0"/>
                <a:t>Readme to find out what the heck is going on.</a:t>
              </a:r>
            </a:p>
          </p:txBody>
        </p:sp>
      </p:grpSp>
      <p:sp>
        <p:nvSpPr>
          <p:cNvPr id="34" name="TextBox 33"/>
          <p:cNvSpPr txBox="1"/>
          <p:nvPr/>
        </p:nvSpPr>
        <p:spPr bwMode="white">
          <a:xfrm>
            <a:off x="6612611" y="3299212"/>
            <a:ext cx="1430542" cy="525538"/>
          </a:xfrm>
          <a:prstGeom prst="rect">
            <a:avLst/>
          </a:prstGeom>
        </p:spPr>
        <p:style>
          <a:lnRef idx="0">
            <a:schemeClr val="accent3"/>
          </a:lnRef>
          <a:fillRef idx="3">
            <a:schemeClr val="accent3"/>
          </a:fillRef>
          <a:effectRef idx="3">
            <a:schemeClr val="accent3"/>
          </a:effectRef>
          <a:fontRef idx="minor">
            <a:schemeClr val="lt1"/>
          </a:fontRef>
        </p:style>
        <p:txBody>
          <a:bodyPr vert="horz" wrap="square" lIns="91440" tIns="91440" rIns="91440" bIns="91440" rtlCol="0">
            <a:normAutofit fontScale="92500"/>
          </a:bodyPr>
          <a:lstStyle/>
          <a:p>
            <a:pPr algn="ctr"/>
            <a:r>
              <a:rPr lang="en-US" dirty="0" smtClean="0"/>
              <a:t> Version 1</a:t>
            </a:r>
          </a:p>
        </p:txBody>
      </p:sp>
      <p:sp>
        <p:nvSpPr>
          <p:cNvPr id="35" name="TextBox 34"/>
          <p:cNvSpPr txBox="1"/>
          <p:nvPr/>
        </p:nvSpPr>
        <p:spPr bwMode="white">
          <a:xfrm rot="424987">
            <a:off x="8312332" y="4488090"/>
            <a:ext cx="1430542" cy="525538"/>
          </a:xfrm>
          <a:prstGeom prst="rect">
            <a:avLst/>
          </a:prstGeom>
        </p:spPr>
        <p:style>
          <a:lnRef idx="0">
            <a:schemeClr val="accent3"/>
          </a:lnRef>
          <a:fillRef idx="3">
            <a:schemeClr val="accent3"/>
          </a:fillRef>
          <a:effectRef idx="3">
            <a:schemeClr val="accent3"/>
          </a:effectRef>
          <a:fontRef idx="minor">
            <a:schemeClr val="lt1"/>
          </a:fontRef>
        </p:style>
        <p:txBody>
          <a:bodyPr vert="horz" wrap="square" lIns="91440" tIns="91440" rIns="91440" bIns="91440" rtlCol="0">
            <a:normAutofit fontScale="92500"/>
          </a:bodyPr>
          <a:lstStyle/>
          <a:p>
            <a:pPr algn="ctr"/>
            <a:r>
              <a:rPr lang="en-US" dirty="0" smtClean="0"/>
              <a:t> Version 2</a:t>
            </a:r>
          </a:p>
        </p:txBody>
      </p:sp>
      <p:sp>
        <p:nvSpPr>
          <p:cNvPr id="36" name="TextBox 35"/>
          <p:cNvSpPr txBox="1"/>
          <p:nvPr/>
        </p:nvSpPr>
        <p:spPr bwMode="white">
          <a:xfrm rot="1295164">
            <a:off x="5713999" y="5524568"/>
            <a:ext cx="1430542" cy="525538"/>
          </a:xfrm>
          <a:prstGeom prst="rect">
            <a:avLst/>
          </a:prstGeom>
        </p:spPr>
        <p:style>
          <a:lnRef idx="0">
            <a:schemeClr val="accent3"/>
          </a:lnRef>
          <a:fillRef idx="3">
            <a:schemeClr val="accent3"/>
          </a:fillRef>
          <a:effectRef idx="3">
            <a:schemeClr val="accent3"/>
          </a:effectRef>
          <a:fontRef idx="minor">
            <a:schemeClr val="lt1"/>
          </a:fontRef>
        </p:style>
        <p:txBody>
          <a:bodyPr vert="horz" wrap="square" lIns="91440" tIns="91440" rIns="91440" bIns="91440" rtlCol="0">
            <a:normAutofit fontScale="92500"/>
          </a:bodyPr>
          <a:lstStyle/>
          <a:p>
            <a:pPr algn="ctr"/>
            <a:r>
              <a:rPr lang="en-US" dirty="0" smtClean="0"/>
              <a:t> Version 3</a:t>
            </a:r>
          </a:p>
        </p:txBody>
      </p:sp>
    </p:spTree>
    <p:extLst>
      <p:ext uri="{BB962C8B-B14F-4D97-AF65-F5344CB8AC3E}">
        <p14:creationId xmlns:p14="http://schemas.microsoft.com/office/powerpoint/2010/main" val="12147451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Discussion</a:t>
            </a:r>
            <a:endParaRPr lang="en-US" dirty="0"/>
          </a:p>
        </p:txBody>
      </p:sp>
      <p:sp>
        <p:nvSpPr>
          <p:cNvPr id="3" name="Subtitle 2"/>
          <p:cNvSpPr>
            <a:spLocks noGrp="1"/>
          </p:cNvSpPr>
          <p:nvPr>
            <p:ph type="subTitle" idx="1"/>
          </p:nvPr>
        </p:nvSpPr>
        <p:spPr>
          <a:xfrm>
            <a:off x="3013754" y="3505073"/>
            <a:ext cx="10974132" cy="4191205"/>
          </a:xfrm>
        </p:spPr>
        <p:txBody>
          <a:bodyPr>
            <a:normAutofit fontScale="85000" lnSpcReduction="10000"/>
          </a:bodyPr>
          <a:lstStyle/>
          <a:p>
            <a:r>
              <a:rPr lang="en-US" dirty="0" smtClean="0"/>
              <a:t>What file would you read first when examining a cookbook?</a:t>
            </a:r>
          </a:p>
          <a:p>
            <a:endParaRPr lang="en-US" dirty="0"/>
          </a:p>
          <a:p>
            <a:r>
              <a:rPr lang="en-US" dirty="0" smtClean="0"/>
              <a:t>What other recipes might you include in the apache or workstation cookbook?</a:t>
            </a:r>
          </a:p>
          <a:p>
            <a:endParaRPr lang="en-US" dirty="0"/>
          </a:p>
          <a:p>
            <a:r>
              <a:rPr lang="en-US" dirty="0" smtClean="0"/>
              <a:t>Can resources accept multiple actions?</a:t>
            </a:r>
          </a:p>
          <a:p>
            <a:endParaRPr lang="en-US" dirty="0" smtClean="0"/>
          </a:p>
          <a:p>
            <a:r>
              <a:rPr lang="en-US" dirty="0" smtClean="0"/>
              <a:t>How often would commit changes with version control?</a:t>
            </a:r>
            <a:endParaRPr lang="en-US" dirty="0"/>
          </a:p>
          <a:p>
            <a:endParaRPr lang="en-US" dirty="0"/>
          </a:p>
          <a:p>
            <a:endParaRPr lang="en-US" dirty="0" smtClean="0"/>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40</a:t>
            </a:fld>
            <a:endParaRPr lang="en-US" dirty="0"/>
          </a:p>
        </p:txBody>
      </p:sp>
    </p:spTree>
    <p:extLst>
      <p:ext uri="{BB962C8B-B14F-4D97-AF65-F5344CB8AC3E}">
        <p14:creationId xmlns:p14="http://schemas.microsoft.com/office/powerpoint/2010/main" val="32900257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smtClean="0"/>
              <a:t>Q&amp;A</a:t>
            </a:r>
            <a:endParaRPr lang="en-US" dirty="0"/>
          </a:p>
        </p:txBody>
      </p:sp>
      <p:sp>
        <p:nvSpPr>
          <p:cNvPr id="3" name="Subtitle 2"/>
          <p:cNvSpPr>
            <a:spLocks noGrp="1"/>
          </p:cNvSpPr>
          <p:nvPr>
            <p:ph type="subTitle" idx="1"/>
          </p:nvPr>
        </p:nvSpPr>
        <p:spPr>
          <a:xfrm>
            <a:off x="3013753" y="3505071"/>
            <a:ext cx="10974132" cy="4547131"/>
          </a:xfrm>
        </p:spPr>
        <p:txBody>
          <a:bodyPr>
            <a:normAutofit/>
          </a:bodyPr>
          <a:lstStyle/>
          <a:p>
            <a:r>
              <a:rPr lang="en-US" dirty="0"/>
              <a:t>What questions can </a:t>
            </a:r>
            <a:r>
              <a:rPr lang="en-US" dirty="0" smtClean="0"/>
              <a:t>we </a:t>
            </a:r>
            <a:r>
              <a:rPr lang="en-US" dirty="0"/>
              <a:t>answer for you? </a:t>
            </a:r>
          </a:p>
          <a:p>
            <a:pPr marL="609585" indent="-609585">
              <a:buFont typeface="Arial"/>
              <a:buChar char="•"/>
            </a:pPr>
            <a:endParaRPr lang="en-US" dirty="0" smtClean="0"/>
          </a:p>
          <a:p>
            <a:pPr marL="609585" indent="-609585">
              <a:buFont typeface="Arial"/>
              <a:buChar char="•"/>
            </a:pPr>
            <a:r>
              <a:rPr lang="en-US" dirty="0"/>
              <a:t>C</a:t>
            </a:r>
            <a:r>
              <a:rPr lang="en-US" dirty="0" smtClean="0"/>
              <a:t>ookbooks</a:t>
            </a:r>
          </a:p>
          <a:p>
            <a:pPr marL="609585" indent="-609585">
              <a:buFont typeface="Arial"/>
              <a:buChar char="•"/>
            </a:pPr>
            <a:r>
              <a:rPr lang="en-US" dirty="0"/>
              <a:t>V</a:t>
            </a:r>
            <a:r>
              <a:rPr lang="en-US" dirty="0" smtClean="0"/>
              <a:t>ersions</a:t>
            </a:r>
          </a:p>
          <a:p>
            <a:pPr marL="609585" indent="-609585">
              <a:buFont typeface="Arial"/>
              <a:buChar char="•"/>
            </a:pPr>
            <a:r>
              <a:rPr lang="en-US" dirty="0"/>
              <a:t>V</a:t>
            </a:r>
            <a:r>
              <a:rPr lang="en-US" dirty="0" smtClean="0"/>
              <a:t>ersion control</a:t>
            </a:r>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41</a:t>
            </a:fld>
            <a:endParaRPr lang="en-US" dirty="0"/>
          </a:p>
        </p:txBody>
      </p:sp>
    </p:spTree>
    <p:extLst>
      <p:ext uri="{BB962C8B-B14F-4D97-AF65-F5344CB8AC3E}">
        <p14:creationId xmlns:p14="http://schemas.microsoft.com/office/powerpoint/2010/main" val="19646195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Tree>
    <p:extLst>
      <p:ext uri="{BB962C8B-B14F-4D97-AF65-F5344CB8AC3E}">
        <p14:creationId xmlns:p14="http://schemas.microsoft.com/office/powerpoint/2010/main" val="37481505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Versioning Pros and Cons</a:t>
            </a:r>
            <a:endParaRPr lang="en-US" dirty="0"/>
          </a:p>
        </p:txBody>
      </p:sp>
      <p:sp>
        <p:nvSpPr>
          <p:cNvPr id="4" name="Text Placeholder 3"/>
          <p:cNvSpPr>
            <a:spLocks noGrp="1"/>
          </p:cNvSpPr>
          <p:nvPr>
            <p:ph sz="quarter" idx="10"/>
          </p:nvPr>
        </p:nvSpPr>
        <p:spPr>
          <a:xfrm>
            <a:off x="619277" y="1348277"/>
            <a:ext cx="14925492" cy="3410817"/>
          </a:xfrm>
        </p:spPr>
        <p:txBody>
          <a:bodyPr/>
          <a:lstStyle/>
          <a:p>
            <a:r>
              <a:rPr lang="en-US" dirty="0" smtClean="0"/>
              <a:t>$ </a:t>
            </a:r>
            <a:r>
              <a:rPr lang="en-US" dirty="0" err="1" smtClean="0"/>
              <a:t>cp</a:t>
            </a:r>
            <a:r>
              <a:rPr lang="en-US" dirty="0" smtClean="0"/>
              <a:t> </a:t>
            </a:r>
            <a:r>
              <a:rPr lang="en-US" dirty="0" err="1" smtClean="0"/>
              <a:t>setup.rb</a:t>
            </a:r>
            <a:r>
              <a:rPr lang="en-US" dirty="0" smtClean="0"/>
              <a:t> </a:t>
            </a:r>
            <a:r>
              <a:rPr lang="en-US" dirty="0" err="1" smtClean="0"/>
              <a:t>setup.rb.bak</a:t>
            </a:r>
            <a:endParaRPr lang="en-US" dirty="0" smtClean="0"/>
          </a:p>
          <a:p>
            <a:r>
              <a:rPr lang="en-US" dirty="0" smtClean="0"/>
              <a:t>or</a:t>
            </a:r>
            <a:endParaRPr lang="en-US" dirty="0"/>
          </a:p>
          <a:p>
            <a:r>
              <a:rPr lang="en-US" dirty="0"/>
              <a:t>$ </a:t>
            </a:r>
            <a:r>
              <a:rPr lang="en-US" dirty="0" err="1"/>
              <a:t>cp</a:t>
            </a:r>
            <a:r>
              <a:rPr lang="en-US" dirty="0"/>
              <a:t> foo{,.`date +%</a:t>
            </a:r>
            <a:r>
              <a:rPr lang="en-US" dirty="0" err="1"/>
              <a:t>Y%m%d%H%M</a:t>
            </a:r>
            <a:r>
              <a:rPr lang="en-US" dirty="0"/>
              <a:t>`}</a:t>
            </a:r>
          </a:p>
          <a:p>
            <a:r>
              <a:rPr lang="en-US" dirty="0" smtClean="0"/>
              <a:t>or</a:t>
            </a:r>
          </a:p>
          <a:p>
            <a:r>
              <a:rPr lang="en-US" dirty="0"/>
              <a:t>$ </a:t>
            </a:r>
            <a:r>
              <a:rPr lang="en-US" dirty="0" err="1"/>
              <a:t>cp</a:t>
            </a:r>
            <a:r>
              <a:rPr lang="en-US" dirty="0"/>
              <a:t> foo{,.`date +%</a:t>
            </a:r>
            <a:r>
              <a:rPr lang="en-US" dirty="0" err="1"/>
              <a:t>Y%m%d%H%M</a:t>
            </a:r>
            <a:r>
              <a:rPr lang="en-US" dirty="0"/>
              <a:t>`-`$USER`}</a:t>
            </a:r>
          </a:p>
          <a:p>
            <a:endParaRPr lang="en-US" dirty="0" smtClean="0"/>
          </a:p>
        </p:txBody>
      </p:sp>
      <p:sp>
        <p:nvSpPr>
          <p:cNvPr id="5" name="Content Placeholder 4"/>
          <p:cNvSpPr>
            <a:spLocks noGrp="1"/>
          </p:cNvSpPr>
          <p:nvPr>
            <p:ph sz="quarter" idx="12"/>
          </p:nvPr>
        </p:nvSpPr>
        <p:spPr/>
        <p:txBody>
          <a:bodyPr/>
          <a:lstStyle/>
          <a:p>
            <a:r>
              <a:rPr lang="en-US" dirty="0" smtClean="0"/>
              <a:t>Saving a copy of the original file as another filename.</a:t>
            </a:r>
            <a:endParaRPr lang="en-US" dirty="0"/>
          </a:p>
        </p:txBody>
      </p:sp>
      <p:sp>
        <p:nvSpPr>
          <p:cNvPr id="7" name="Footer Placeholder 6"/>
          <p:cNvSpPr>
            <a:spLocks noGrp="1"/>
          </p:cNvSpPr>
          <p:nvPr>
            <p:ph type="ftr" sz="quarter" idx="13"/>
          </p:nvPr>
        </p:nvSpPr>
        <p:spPr/>
        <p:txBody>
          <a:bodyPr/>
          <a:lstStyle/>
          <a:p>
            <a:pPr algn="l"/>
            <a:r>
              <a:rPr lang="en-US" smtClean="0">
                <a:solidFill>
                  <a:srgbClr val="7D868C"/>
                </a:solidFill>
              </a:rPr>
              <a:t>©2015 Chef Software Inc</a:t>
            </a:r>
            <a:r>
              <a:rPr lang="en-US" smtClean="0"/>
              <a:t>.</a:t>
            </a:r>
            <a:endParaRPr lang="en-US" dirty="0"/>
          </a:p>
        </p:txBody>
      </p:sp>
      <p:sp>
        <p:nvSpPr>
          <p:cNvPr id="8" name="Slide Number Placeholder 7"/>
          <p:cNvSpPr>
            <a:spLocks noGrp="1"/>
          </p:cNvSpPr>
          <p:nvPr>
            <p:ph type="sldNum" sz="quarter" idx="11"/>
          </p:nvPr>
        </p:nvSpPr>
        <p:spPr/>
        <p:txBody>
          <a:bodyPr/>
          <a:lstStyle/>
          <a:p>
            <a:fld id="{D3C6E21F-9381-4880-84FB-1E73165A9E9D}" type="slidenum">
              <a:rPr lang="en-US" smtClean="0"/>
              <a:pPr/>
              <a:t>5</a:t>
            </a:fld>
            <a:endParaRPr lang="en-US" dirty="0"/>
          </a:p>
        </p:txBody>
      </p:sp>
    </p:spTree>
    <p:extLst>
      <p:ext uri="{BB962C8B-B14F-4D97-AF65-F5344CB8AC3E}">
        <p14:creationId xmlns:p14="http://schemas.microsoft.com/office/powerpoint/2010/main" val="27731611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Git Version Control</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6</a:t>
            </a:fld>
            <a:endParaRPr lang="en-US" dirty="0"/>
          </a:p>
        </p:txBody>
      </p:sp>
      <p:sp>
        <p:nvSpPr>
          <p:cNvPr id="17" name="Text Placeholder 4"/>
          <p:cNvSpPr>
            <a:spLocks noGrp="1"/>
          </p:cNvSpPr>
          <p:nvPr>
            <p:ph type="body" sz="quarter" idx="12"/>
          </p:nvPr>
        </p:nvSpPr>
        <p:spPr>
          <a:xfrm>
            <a:off x="677333" y="1396503"/>
            <a:ext cx="14898624" cy="6018636"/>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r>
              <a:rPr lang="en-US" sz="3200" b="1" dirty="0"/>
              <a:t>git</a:t>
            </a:r>
            <a:r>
              <a:rPr lang="en-US" sz="3200" dirty="0"/>
              <a:t> is a distributed revision control system with an emphasis on speed, data integrity, and support for distributed, non-linear workflows. </a:t>
            </a:r>
          </a:p>
          <a:p>
            <a:endParaRPr lang="en-US" sz="3200" dirty="0"/>
          </a:p>
          <a:p>
            <a:r>
              <a:rPr lang="en-US" sz="3200" dirty="0"/>
              <a:t>We will be using </a:t>
            </a:r>
            <a:r>
              <a:rPr lang="en-US" sz="3200" b="1" dirty="0"/>
              <a:t>git</a:t>
            </a:r>
            <a:r>
              <a:rPr lang="en-US" sz="3200" dirty="0"/>
              <a:t> throughout the rest of this course.</a:t>
            </a:r>
          </a:p>
          <a:p>
            <a:endParaRPr lang="en-US" sz="3200" dirty="0"/>
          </a:p>
          <a:p>
            <a:endParaRPr lang="en-US" sz="3200" dirty="0"/>
          </a:p>
          <a:p>
            <a:endParaRPr lang="en-US" sz="3200" dirty="0"/>
          </a:p>
          <a:p>
            <a:pPr lvl="1"/>
            <a:endParaRPr lang="en-US" dirty="0" smtClean="0"/>
          </a:p>
          <a:p>
            <a:pPr marL="918610" lvl="1" indent="-609585">
              <a:buFont typeface="Arial" panose="020B0604020202020204" pitchFamily="34" charset="0"/>
              <a:buChar char="•"/>
            </a:pPr>
            <a:endParaRPr lang="en-US" dirty="0" smtClean="0"/>
          </a:p>
          <a:p>
            <a:pPr lvl="1"/>
            <a:endParaRPr lang="en-US" dirty="0" smtClean="0"/>
          </a:p>
          <a:p>
            <a:pPr marL="918610" lvl="1" indent="-609585">
              <a:buFont typeface="Arial" panose="020B0604020202020204" pitchFamily="34" charset="0"/>
              <a:buChar char="•"/>
            </a:pPr>
            <a:endParaRPr lang="en-US" dirty="0" smtClean="0"/>
          </a:p>
          <a:p>
            <a:pPr lvl="1"/>
            <a:endParaRPr lang="en-US" dirty="0"/>
          </a:p>
        </p:txBody>
      </p:sp>
      <p:sp>
        <p:nvSpPr>
          <p:cNvPr id="22" name="Footer Placeholder 21"/>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pic>
        <p:nvPicPr>
          <p:cNvPr id="3" name="Picture 2" descr="Git-Logo-2Color.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604323" y="4138772"/>
            <a:ext cx="9047354" cy="3778016"/>
          </a:xfrm>
          <a:prstGeom prst="rect">
            <a:avLst/>
          </a:prstGeom>
        </p:spPr>
      </p:pic>
    </p:spTree>
    <p:extLst>
      <p:ext uri="{BB962C8B-B14F-4D97-AF65-F5344CB8AC3E}">
        <p14:creationId xmlns:p14="http://schemas.microsoft.com/office/powerpoint/2010/main" val="5553624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Lab: Install </a:t>
            </a:r>
            <a:r>
              <a:rPr lang="en-US" dirty="0" err="1" smtClean="0">
                <a:cs typeface="Courier New" panose="02070309020205020404" pitchFamily="49" charset="0"/>
              </a:rPr>
              <a:t>git</a:t>
            </a:r>
            <a:endParaRPr lang="en-US" dirty="0">
              <a:cs typeface="Courier New" panose="02070309020205020404" pitchFamily="49" charset="0"/>
            </a:endParaRPr>
          </a:p>
        </p:txBody>
      </p:sp>
      <p:sp>
        <p:nvSpPr>
          <p:cNvPr id="3" name="Subtitle 2"/>
          <p:cNvSpPr>
            <a:spLocks noGrp="1"/>
          </p:cNvSpPr>
          <p:nvPr>
            <p:ph type="subTitle" idx="1"/>
          </p:nvPr>
        </p:nvSpPr>
        <p:spPr>
          <a:xfrm>
            <a:off x="3013753" y="3506117"/>
            <a:ext cx="10974132" cy="4103803"/>
          </a:xfrm>
        </p:spPr>
        <p:txBody>
          <a:bodyPr/>
          <a:lstStyle/>
          <a:p>
            <a:pPr marL="609585" indent="-609585">
              <a:buFont typeface="Wingdings" charset="2"/>
              <a:buChar char="q"/>
            </a:pPr>
            <a:r>
              <a:rPr lang="en-US" dirty="0" smtClean="0"/>
              <a:t>Add the additional policy to the "</a:t>
            </a:r>
            <a:r>
              <a:rPr lang="en-US" dirty="0" err="1" smtClean="0"/>
              <a:t>setup.rb</a:t>
            </a:r>
            <a:r>
              <a:rPr lang="en-US" dirty="0" smtClean="0"/>
              <a:t>":</a:t>
            </a:r>
          </a:p>
          <a:p>
            <a:endParaRPr lang="en-US" dirty="0"/>
          </a:p>
          <a:p>
            <a:r>
              <a:rPr lang="en-US" dirty="0" smtClean="0">
                <a:latin typeface="Courier New" panose="02070309020205020404" pitchFamily="49" charset="0"/>
                <a:cs typeface="Courier New" panose="02070309020205020404" pitchFamily="49" charset="0"/>
              </a:rPr>
              <a:t>	</a:t>
            </a:r>
            <a:r>
              <a:rPr lang="en-US" dirty="0" smtClean="0">
                <a:latin typeface="+mj-lt"/>
                <a:cs typeface="Courier New" panose="02070309020205020404" pitchFamily="49" charset="0"/>
              </a:rPr>
              <a:t>The package named </a:t>
            </a:r>
            <a:r>
              <a:rPr lang="uk-UA" dirty="0" smtClean="0">
                <a:latin typeface="+mj-lt"/>
                <a:cs typeface="Courier New" panose="02070309020205020404" pitchFamily="49" charset="0"/>
              </a:rPr>
              <a:t>'</a:t>
            </a:r>
            <a:r>
              <a:rPr lang="en-US" dirty="0" smtClean="0">
                <a:latin typeface="+mj-lt"/>
                <a:cs typeface="Courier New" panose="02070309020205020404" pitchFamily="49" charset="0"/>
              </a:rPr>
              <a:t>git</a:t>
            </a:r>
            <a:r>
              <a:rPr lang="uk-UA" dirty="0" smtClean="0">
                <a:latin typeface="+mj-lt"/>
                <a:cs typeface="Courier New" panose="02070309020205020404" pitchFamily="49" charset="0"/>
              </a:rPr>
              <a:t>'</a:t>
            </a:r>
            <a:r>
              <a:rPr lang="en-US" dirty="0" smtClean="0">
                <a:latin typeface="+mj-lt"/>
                <a:cs typeface="Courier New" panose="02070309020205020404" pitchFamily="49" charset="0"/>
              </a:rPr>
              <a:t> is installed.</a:t>
            </a:r>
          </a:p>
          <a:p>
            <a:endParaRPr lang="en-US" dirty="0">
              <a:latin typeface="Courier New" panose="02070309020205020404" pitchFamily="49" charset="0"/>
              <a:cs typeface="Courier New" panose="02070309020205020404" pitchFamily="49" charset="0"/>
            </a:endParaRPr>
          </a:p>
          <a:p>
            <a:pPr marL="609585" indent="-609585">
              <a:buFont typeface="Wingdings" charset="2"/>
              <a:buChar char="q"/>
            </a:pPr>
            <a:r>
              <a:rPr lang="en-US" dirty="0" smtClean="0"/>
              <a:t>Then apply this recipe with </a:t>
            </a:r>
            <a:r>
              <a:rPr lang="en-US" dirty="0" smtClean="0">
                <a:latin typeface="+mj-lt"/>
                <a:cs typeface="Courier New" panose="02070309020205020404" pitchFamily="49" charset="0"/>
              </a:rPr>
              <a:t>chef-apply.</a:t>
            </a:r>
            <a:endParaRPr lang="en-US" dirty="0">
              <a:latin typeface="+mj-lt"/>
              <a:cs typeface="Courier New" panose="02070309020205020404" pitchFamily="49" charset="0"/>
            </a:endParaRPr>
          </a:p>
        </p:txBody>
      </p:sp>
      <p:sp>
        <p:nvSpPr>
          <p:cNvPr id="4" name="Footer Placeholder 3"/>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7</a:t>
            </a:fld>
            <a:endParaRPr lang="en-US" dirty="0"/>
          </a:p>
        </p:txBody>
      </p:sp>
    </p:spTree>
    <p:extLst>
      <p:ext uri="{BB962C8B-B14F-4D97-AF65-F5344CB8AC3E}">
        <p14:creationId xmlns:p14="http://schemas.microsoft.com/office/powerpoint/2010/main" val="241178189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Lab: Adding the </a:t>
            </a:r>
            <a:r>
              <a:rPr lang="en-US" dirty="0" err="1" smtClean="0"/>
              <a:t>git</a:t>
            </a:r>
            <a:r>
              <a:rPr lang="en-US" dirty="0" smtClean="0"/>
              <a:t> Package</a:t>
            </a:r>
            <a:endParaRPr lang="en-US" dirty="0"/>
          </a:p>
        </p:txBody>
      </p:sp>
      <p:sp>
        <p:nvSpPr>
          <p:cNvPr id="3" name="Content Placeholder 2"/>
          <p:cNvSpPr>
            <a:spLocks noGrp="1"/>
          </p:cNvSpPr>
          <p:nvPr>
            <p:ph sz="quarter" idx="10"/>
          </p:nvPr>
        </p:nvSpPr>
        <p:spPr/>
        <p:txBody>
          <a:bodyPr>
            <a:normAutofit fontScale="92500" lnSpcReduction="10000"/>
          </a:bodyPr>
          <a:lstStyle/>
          <a:p>
            <a:r>
              <a:rPr lang="en-US" dirty="0"/>
              <a:t>package </a:t>
            </a:r>
            <a:r>
              <a:rPr lang="uk-UA" dirty="0" smtClean="0"/>
              <a:t>'</a:t>
            </a:r>
            <a:r>
              <a:rPr lang="en-US" dirty="0" smtClean="0"/>
              <a:t>nano</a:t>
            </a:r>
            <a:r>
              <a:rPr lang="uk-UA" dirty="0" smtClean="0"/>
              <a:t>'</a:t>
            </a:r>
            <a:endParaRPr lang="en-US" dirty="0"/>
          </a:p>
          <a:p>
            <a:r>
              <a:rPr lang="en-US" dirty="0"/>
              <a:t>package </a:t>
            </a:r>
            <a:r>
              <a:rPr lang="uk-UA" dirty="0" smtClean="0"/>
              <a:t>'</a:t>
            </a:r>
            <a:r>
              <a:rPr lang="en-US" dirty="0" smtClean="0"/>
              <a:t>vim</a:t>
            </a:r>
            <a:r>
              <a:rPr lang="uk-UA" dirty="0" smtClean="0"/>
              <a:t>'</a:t>
            </a:r>
            <a:endParaRPr lang="en-US" dirty="0"/>
          </a:p>
          <a:p>
            <a:r>
              <a:rPr lang="en-US" dirty="0"/>
              <a:t>package </a:t>
            </a:r>
            <a:r>
              <a:rPr lang="uk-UA" dirty="0" smtClean="0"/>
              <a:t>'</a:t>
            </a:r>
            <a:r>
              <a:rPr lang="en-US" dirty="0" smtClean="0"/>
              <a:t>emacs</a:t>
            </a:r>
            <a:r>
              <a:rPr lang="uk-UA" dirty="0" smtClean="0"/>
              <a:t>'</a:t>
            </a:r>
            <a:endParaRPr lang="en-US" dirty="0"/>
          </a:p>
          <a:p>
            <a:endParaRPr lang="en-US" dirty="0"/>
          </a:p>
          <a:p>
            <a:r>
              <a:rPr lang="en-US" dirty="0" smtClean="0"/>
              <a:t>package </a:t>
            </a:r>
            <a:r>
              <a:rPr lang="uk-UA" dirty="0" smtClean="0"/>
              <a:t>'</a:t>
            </a:r>
            <a:r>
              <a:rPr lang="en-US" dirty="0" smtClean="0"/>
              <a:t>tree</a:t>
            </a:r>
            <a:r>
              <a:rPr lang="uk-UA" dirty="0" smtClean="0"/>
              <a:t>'</a:t>
            </a:r>
            <a:endParaRPr lang="en-US" dirty="0" smtClean="0"/>
          </a:p>
          <a:p>
            <a:r>
              <a:rPr lang="en-US" dirty="0" smtClean="0"/>
              <a:t>package </a:t>
            </a:r>
            <a:r>
              <a:rPr lang="uk-UA" dirty="0" smtClean="0"/>
              <a:t>'</a:t>
            </a:r>
            <a:r>
              <a:rPr lang="en-US" dirty="0" smtClean="0"/>
              <a:t>git</a:t>
            </a:r>
            <a:r>
              <a:rPr lang="uk-UA" dirty="0" smtClean="0"/>
              <a:t>'</a:t>
            </a:r>
            <a:endParaRPr lang="en-US" dirty="0" smtClean="0"/>
          </a:p>
          <a:p>
            <a:endParaRPr lang="en-US" dirty="0"/>
          </a:p>
          <a:p>
            <a:r>
              <a:rPr lang="en-US" dirty="0"/>
              <a:t>file </a:t>
            </a:r>
            <a:r>
              <a:rPr lang="uk-UA" dirty="0" smtClean="0"/>
              <a:t>'</a:t>
            </a:r>
            <a:r>
              <a:rPr lang="en-US" dirty="0" smtClean="0"/>
              <a:t>/</a:t>
            </a:r>
            <a:r>
              <a:rPr lang="en-US" dirty="0" err="1"/>
              <a:t>etc</a:t>
            </a:r>
            <a:r>
              <a:rPr lang="en-US" dirty="0"/>
              <a:t>/</a:t>
            </a:r>
            <a:r>
              <a:rPr lang="en-US" dirty="0" err="1" smtClean="0"/>
              <a:t>motd</a:t>
            </a:r>
            <a:r>
              <a:rPr lang="uk-UA" dirty="0" smtClean="0"/>
              <a:t>'</a:t>
            </a:r>
            <a:r>
              <a:rPr lang="en-US" dirty="0" smtClean="0"/>
              <a:t> </a:t>
            </a:r>
            <a:r>
              <a:rPr lang="en-US" dirty="0"/>
              <a:t>do</a:t>
            </a:r>
          </a:p>
          <a:p>
            <a:r>
              <a:rPr lang="en-US" dirty="0"/>
              <a:t>  content </a:t>
            </a:r>
            <a:r>
              <a:rPr lang="uk-UA" dirty="0" smtClean="0"/>
              <a:t>'</a:t>
            </a:r>
            <a:r>
              <a:rPr lang="en-US" dirty="0" smtClean="0"/>
              <a:t>Property </a:t>
            </a:r>
            <a:r>
              <a:rPr lang="en-US" dirty="0"/>
              <a:t>of ..</a:t>
            </a:r>
            <a:r>
              <a:rPr lang="en-US" dirty="0" smtClean="0"/>
              <a:t>.</a:t>
            </a:r>
            <a:r>
              <a:rPr lang="uk-UA" dirty="0" smtClean="0"/>
              <a:t>'</a:t>
            </a:r>
            <a:endParaRPr lang="en-US" dirty="0"/>
          </a:p>
          <a:p>
            <a:r>
              <a:rPr lang="en-US" dirty="0" smtClean="0"/>
              <a:t>end</a:t>
            </a:r>
            <a:endParaRPr lang="en-US" dirty="0"/>
          </a:p>
          <a:p>
            <a:endParaRPr lang="en-US" dirty="0"/>
          </a:p>
          <a:p>
            <a:endParaRPr lang="en-US" dirty="0"/>
          </a:p>
        </p:txBody>
      </p:sp>
      <p:sp>
        <p:nvSpPr>
          <p:cNvPr id="4" name="Text Placeholder 3"/>
          <p:cNvSpPr>
            <a:spLocks noGrp="1"/>
          </p:cNvSpPr>
          <p:nvPr>
            <p:ph type="body" sz="quarter" idx="11"/>
          </p:nvPr>
        </p:nvSpPr>
        <p:spPr/>
        <p:txBody>
          <a:bodyPr>
            <a:noAutofit/>
          </a:bodyPr>
          <a:lstStyle/>
          <a:p>
            <a:r>
              <a:rPr lang="en-US" sz="3733" dirty="0"/>
              <a:t>~/</a:t>
            </a:r>
            <a:r>
              <a:rPr lang="en-US" sz="3733" dirty="0" err="1"/>
              <a:t>setup.rb</a:t>
            </a:r>
            <a:endParaRPr lang="en-US" sz="3733" dirty="0"/>
          </a:p>
        </p:txBody>
      </p:sp>
      <p:sp>
        <p:nvSpPr>
          <p:cNvPr id="6" name="Text Placeholder 5"/>
          <p:cNvSpPr>
            <a:spLocks noGrp="1"/>
          </p:cNvSpPr>
          <p:nvPr>
            <p:ph type="body" sz="quarter" idx="13"/>
          </p:nvPr>
        </p:nvSpPr>
        <p:spPr>
          <a:xfrm>
            <a:off x="1135042" y="5071002"/>
            <a:ext cx="14404273" cy="626533"/>
          </a:xfrm>
        </p:spPr>
        <p:txBody>
          <a:bodyPr/>
          <a:lstStyle/>
          <a:p>
            <a:r>
              <a:rPr lang="en-US" dirty="0" smtClean="0"/>
              <a:t>+</a:t>
            </a:r>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8</a:t>
            </a:fld>
            <a:endParaRPr lang="en-US" dirty="0"/>
          </a:p>
        </p:txBody>
      </p:sp>
    </p:spTree>
    <p:extLst>
      <p:ext uri="{BB962C8B-B14F-4D97-AF65-F5344CB8AC3E}">
        <p14:creationId xmlns:p14="http://schemas.microsoft.com/office/powerpoint/2010/main" val="17490138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Lab: Re-apply </a:t>
            </a:r>
            <a:r>
              <a:rPr lang="en-US" dirty="0" smtClean="0"/>
              <a:t>the Setup </a:t>
            </a:r>
            <a:r>
              <a:rPr lang="en-US" dirty="0"/>
              <a:t>R</a:t>
            </a:r>
            <a:r>
              <a:rPr lang="en-US" dirty="0" smtClean="0"/>
              <a:t>ecipe</a:t>
            </a:r>
            <a:endParaRPr lang="en-US" dirty="0"/>
          </a:p>
        </p:txBody>
      </p:sp>
      <p:sp>
        <p:nvSpPr>
          <p:cNvPr id="3" name="Content Placeholder 2"/>
          <p:cNvSpPr>
            <a:spLocks noGrp="1"/>
          </p:cNvSpPr>
          <p:nvPr>
            <p:ph sz="quarter" idx="10"/>
          </p:nvPr>
        </p:nvSpPr>
        <p:spPr>
          <a:xfrm>
            <a:off x="1121104" y="2315963"/>
            <a:ext cx="14423693" cy="5753981"/>
          </a:xfrm>
        </p:spPr>
        <p:txBody>
          <a:bodyPr/>
          <a:lstStyle/>
          <a:p>
            <a:r>
              <a:rPr lang="en-US" dirty="0"/>
              <a:t>Recipe: (chef-apply cookbook)::(chef-apply recipe)</a:t>
            </a:r>
          </a:p>
          <a:p>
            <a:r>
              <a:rPr lang="en-US" dirty="0" smtClean="0"/>
              <a:t>  * </a:t>
            </a:r>
            <a:r>
              <a:rPr lang="en-US" dirty="0" err="1" smtClean="0"/>
              <a:t>yum_package</a:t>
            </a:r>
            <a:r>
              <a:rPr lang="en-US" dirty="0" smtClean="0"/>
              <a:t>[</a:t>
            </a:r>
            <a:r>
              <a:rPr lang="en-US" dirty="0" err="1" smtClean="0"/>
              <a:t>nano</a:t>
            </a:r>
            <a:r>
              <a:rPr lang="en-US" dirty="0" smtClean="0"/>
              <a:t>] action install (up to date)</a:t>
            </a:r>
          </a:p>
          <a:p>
            <a:r>
              <a:rPr lang="en-US" dirty="0" smtClean="0"/>
              <a:t>  * </a:t>
            </a:r>
            <a:r>
              <a:rPr lang="en-US" dirty="0" err="1" smtClean="0"/>
              <a:t>yum_package</a:t>
            </a:r>
            <a:r>
              <a:rPr lang="en-US" dirty="0" smtClean="0"/>
              <a:t>[vim] action install (up to date)</a:t>
            </a:r>
          </a:p>
          <a:p>
            <a:r>
              <a:rPr lang="en-US" dirty="0" smtClean="0"/>
              <a:t>  * </a:t>
            </a:r>
            <a:r>
              <a:rPr lang="en-US" dirty="0" err="1" smtClean="0"/>
              <a:t>yum_package</a:t>
            </a:r>
            <a:r>
              <a:rPr lang="en-US" dirty="0" smtClean="0"/>
              <a:t>[emacs] action install (up to date)</a:t>
            </a:r>
          </a:p>
          <a:p>
            <a:r>
              <a:rPr lang="en-US" dirty="0" smtClean="0"/>
              <a:t>  * </a:t>
            </a:r>
            <a:r>
              <a:rPr lang="en-US" dirty="0" err="1" smtClean="0"/>
              <a:t>yum_package</a:t>
            </a:r>
            <a:r>
              <a:rPr lang="en-US" dirty="0" smtClean="0"/>
              <a:t>[tree] action install (up to date)</a:t>
            </a:r>
          </a:p>
          <a:p>
            <a:r>
              <a:rPr lang="en-US" dirty="0" smtClean="0"/>
              <a:t>  * </a:t>
            </a:r>
            <a:r>
              <a:rPr lang="en-US" dirty="0" err="1" smtClean="0"/>
              <a:t>yum_package</a:t>
            </a:r>
            <a:r>
              <a:rPr lang="en-US" dirty="0" smtClean="0"/>
              <a:t>[</a:t>
            </a:r>
            <a:r>
              <a:rPr lang="en-US" dirty="0" err="1" smtClean="0"/>
              <a:t>git</a:t>
            </a:r>
            <a:r>
              <a:rPr lang="en-US" dirty="0" smtClean="0"/>
              <a:t>] action install</a:t>
            </a:r>
          </a:p>
          <a:p>
            <a:r>
              <a:rPr lang="en-US" dirty="0" smtClean="0"/>
              <a:t>    - install version 1.7.1-3.el6_4.1 of package </a:t>
            </a:r>
            <a:r>
              <a:rPr lang="en-US" dirty="0" err="1" smtClean="0"/>
              <a:t>git</a:t>
            </a:r>
            <a:endParaRPr lang="en-US" dirty="0" smtClean="0"/>
          </a:p>
          <a:p>
            <a:r>
              <a:rPr lang="en-US" dirty="0" smtClean="0"/>
              <a:t>  * file[/etc/</a:t>
            </a:r>
            <a:r>
              <a:rPr lang="en-US" dirty="0" err="1" smtClean="0"/>
              <a:t>motd</a:t>
            </a:r>
            <a:r>
              <a:rPr lang="en-US" dirty="0" smtClean="0"/>
              <a:t>] action create (up to date)</a:t>
            </a:r>
          </a:p>
          <a:p>
            <a:endParaRPr lang="en-US" dirty="0"/>
          </a:p>
        </p:txBody>
      </p:sp>
      <p:sp>
        <p:nvSpPr>
          <p:cNvPr id="4" name="Text Placeholder 3"/>
          <p:cNvSpPr>
            <a:spLocks noGrp="1"/>
          </p:cNvSpPr>
          <p:nvPr>
            <p:ph type="body" sz="quarter" idx="11"/>
          </p:nvPr>
        </p:nvSpPr>
        <p:spPr/>
        <p:txBody>
          <a:bodyPr/>
          <a:lstStyle/>
          <a:p>
            <a:r>
              <a:rPr lang="en-US" dirty="0" smtClean="0"/>
              <a:t>$ sudo chef-apply </a:t>
            </a:r>
            <a:r>
              <a:rPr lang="en-US" dirty="0" err="1" smtClean="0"/>
              <a:t>setup.rb</a:t>
            </a:r>
            <a:endParaRPr lang="en-US" dirty="0"/>
          </a:p>
        </p:txBody>
      </p:sp>
      <p:sp>
        <p:nvSpPr>
          <p:cNvPr id="5" name="Rectangle 4"/>
          <p:cNvSpPr/>
          <p:nvPr/>
        </p:nvSpPr>
        <p:spPr bwMode="auto">
          <a:xfrm>
            <a:off x="1107217" y="4681615"/>
            <a:ext cx="14417959" cy="5304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9</a:t>
            </a:fld>
            <a:endParaRPr lang="en-US" dirty="0"/>
          </a:p>
        </p:txBody>
      </p:sp>
    </p:spTree>
    <p:extLst>
      <p:ext uri="{BB962C8B-B14F-4D97-AF65-F5344CB8AC3E}">
        <p14:creationId xmlns:p14="http://schemas.microsoft.com/office/powerpoint/2010/main" val="235179826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theme/theme1.xml><?xml version="1.0" encoding="utf-8"?>
<a:theme xmlns:a="http://schemas.openxmlformats.org/drawingml/2006/main" name="ChefDk3.2Template">
  <a:themeElements>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Angles">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20400000"/>
            </a:lightRig>
          </a:scene3d>
          <a:sp3d contourW="6350">
            <a:bevelT w="41275" h="19050" prst="angle"/>
            <a:contourClr>
              <a:schemeClr val="phClr">
                <a:shade val="25000"/>
                <a:satMod val="150000"/>
              </a:scheme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vert="horz" wrap="square" lIns="91436" tIns="45718" rIns="91436" bIns="45718" numCol="1" rtlCol="0" anchor="ctr" anchorCtr="0" compatLnSpc="1">
        <a:prstTxWarp prst="textNoShape">
          <a:avLst/>
        </a:prstTxWarp>
      </a:bodyPr>
      <a:lstStyle>
        <a:defPPr algn="ctr" defTabSz="914099">
          <a:defRPr sz="2400" dirty="0" err="1" smtClean="0">
            <a:gradFill>
              <a:gsLst>
                <a:gs pos="0">
                  <a:srgbClr val="FFFFFF"/>
                </a:gs>
                <a:gs pos="100000">
                  <a:srgbClr val="FFFFFF"/>
                </a:gs>
              </a:gsLst>
              <a:lin ang="5400000" scaled="0"/>
            </a:gradFill>
          </a:defRPr>
        </a:defPPr>
      </a:lstStyle>
      <a:style>
        <a:lnRef idx="1">
          <a:schemeClr val="accent4"/>
        </a:lnRef>
        <a:fillRef idx="3">
          <a:schemeClr val="accent4"/>
        </a:fillRef>
        <a:effectRef idx="2">
          <a:schemeClr val="accent4"/>
        </a:effectRef>
        <a:fontRef idx="minor">
          <a:schemeClr val="lt1"/>
        </a:fontRef>
      </a:style>
    </a:spDef>
    <a:lnDef>
      <a:spPr>
        <a:ln>
          <a:solidFill>
            <a:schemeClr val="accent4"/>
          </a:solidFill>
        </a:ln>
      </a:spPr>
      <a:bodyPr/>
      <a:lstStyle/>
      <a:style>
        <a:lnRef idx="3">
          <a:schemeClr val="accent1"/>
        </a:lnRef>
        <a:fillRef idx="0">
          <a:schemeClr val="accent1"/>
        </a:fillRef>
        <a:effectRef idx="2">
          <a:schemeClr val="accent1"/>
        </a:effectRef>
        <a:fontRef idx="minor">
          <a:schemeClr val="tx1"/>
        </a:fontRef>
      </a:style>
    </a:lnDef>
    <a:txDef>
      <a:spPr bwMode="white"/>
      <a:bodyPr vert="horz" wrap="square" lIns="91440" tIns="91440" rIns="91440" bIns="91440" rtlCol="0">
        <a:normAutofit/>
      </a:bodyPr>
      <a:lstStyle>
        <a:defPPr>
          <a:defRPr dirty="0" smtClean="0"/>
        </a:defPPr>
      </a:lstStyle>
    </a:txDef>
  </a:objectDefaults>
  <a:extraClrSchemeLst/>
  <a:extLst>
    <a:ext uri="{05A4C25C-085E-4340-85A3-A5531E510DB2}">
      <thm15:themeFamily xmlns:thm15="http://schemas.microsoft.com/office/thememl/2012/main" name="Chef-TemplateComps_v09-16x9-Light.potx" id="{078CEFDB-FA7A-4E36-9964-13EF367585CB}" vid="{8B87B0F3-7308-43D5-8388-E1B49EA02652}"/>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Override1.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10.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11.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12.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2.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3.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4.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5.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6.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7.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8.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9.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mso-contentType ?>
<spe:Receivers xmlns:spe="http://schemas.microsoft.com/sharepoint/events">
  <Receiver>
    <Name>Document ID Generator</Name>
    <Synchronization>Synchronous</Synchronization>
    <Type>10001</Type>
    <SequenceNumber>1000</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10002</Type>
    <SequenceNumber>1001</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10004</Type>
    <SequenceNumber>1002</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10006</Type>
    <SequenceNumber>1003</SequenceNumber>
    <Assembly>Microsoft.Office.DocumentManagement, Version=14.0.0.0, Culture=neutral, PublicKeyToken=71e9bce111e9429c</Assembly>
    <Class>Microsoft.Office.DocumentManagement.Internal.DocIdHandler</Class>
    <Data/>
    <Filter/>
  </Receiver>
</spe:Receivers>
</file>

<file path=customXml/item3.xml><?xml version="1.0" encoding="utf-8"?>
<ct:contentTypeSchema xmlns:ct="http://schemas.microsoft.com/office/2006/metadata/contentType" xmlns:ma="http://schemas.microsoft.com/office/2006/metadata/properties/metaAttributes" ct:_="" ma:_="" ma:contentTypeName="Document" ma:contentTypeID="0x0101000812F700BE7F874999720E88173FE491" ma:contentTypeVersion="0" ma:contentTypeDescription="Create a new document." ma:contentTypeScope="" ma:versionID="3f79f408e2ca720b7aba6e0e32464d0c">
  <xsd:schema xmlns:xsd="http://www.w3.org/2001/XMLSchema" xmlns:xs="http://www.w3.org/2001/XMLSchema" xmlns:p="http://schemas.microsoft.com/office/2006/metadata/properties" xmlns:ns2="7bb5d761-a2ea-4873-95f7-7a6658fb3ef0" targetNamespace="http://schemas.microsoft.com/office/2006/metadata/properties" ma:root="true" ma:fieldsID="1e062cd38ba31e406bfc4340fbc7f87a" ns2:_="">
    <xsd:import namespace="7bb5d761-a2ea-4873-95f7-7a6658fb3ef0"/>
    <xsd:element name="properties">
      <xsd:complexType>
        <xsd:sequence>
          <xsd:element name="documentManagement">
            <xsd:complexType>
              <xsd:all>
                <xsd:element ref="ns2:_dlc_DocId" minOccurs="0"/>
                <xsd:element ref="ns2:_dlc_DocIdUrl" minOccurs="0"/>
                <xsd:element ref="ns2:_dlc_DocIdPersistId"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bb5d761-a2ea-4873-95f7-7a6658fb3ef0" elementFormDefault="qualified">
    <xsd:import namespace="http://schemas.microsoft.com/office/2006/documentManagement/types"/>
    <xsd:import namespace="http://schemas.microsoft.com/office/infopath/2007/PartnerControls"/>
    <xsd:element name="_dlc_DocId" ma:index="8" nillable="true" ma:displayName="Document ID Value" ma:description="The value of the document ID assigned to this item." ma:internalName="_dlc_DocId" ma:readOnly="true">
      <xsd:simpleType>
        <xsd:restriction base="dms:Text"/>
      </xsd:simpleType>
    </xsd:element>
    <xsd:element name="_dlc_DocIdUrl" ma:index="9" nillable="true" ma:displayName="Document ID" ma:description="Permanent link to this document." ma:hidden="true" ma:internalName="_dlc_DocIdUrl" ma:readOnly="true">
      <xsd:complexType>
        <xsd:complexContent>
          <xsd:extension base="dms:URL">
            <xsd:sequence>
              <xsd:element name="Url" type="dms:ValidUrl" minOccurs="0" nillable="true"/>
              <xsd:element name="Description" type="xsd:string" nillable="true"/>
            </xsd:sequence>
          </xsd:extension>
        </xsd:complexContent>
      </xsd:complexType>
    </xsd:element>
    <xsd:element name="_dlc_DocIdPersistId" ma:index="10" nillable="true" ma:displayName="Persist ID" ma:description="Keep ID on add." ma:hidden="true" ma:internalName="_dlc_DocIdPersistId" ma:readOnly="true">
      <xsd:simpleType>
        <xsd:restriction base="dms:Boolea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4.xml><?xml version="1.0" encoding="utf-8"?>
<p:properties xmlns:p="http://schemas.microsoft.com/office/2006/metadata/properties" xmlns:xsi="http://www.w3.org/2001/XMLSchema-instance" xmlns:pc="http://schemas.microsoft.com/office/infopath/2007/PartnerControls">
  <documentManagement>
    <_dlc_DocId xmlns="7bb5d761-a2ea-4873-95f7-7a6658fb3ef0">M4CWTKMW727E-592-73</_dlc_DocId>
    <_dlc_DocIdUrl xmlns="7bb5d761-a2ea-4873-95f7-7a6658fb3ef0">
      <Url>https://kms.vci.local/marketing/team/_layouts/DocIdRedir.aspx?ID=M4CWTKMW727E-592-73</Url>
      <Description>M4CWTKMW727E-592-73</Description>
    </_dlc_DocIdUrl>
  </documentManagement>
</p:properties>
</file>

<file path=customXml/itemProps1.xml><?xml version="1.0" encoding="utf-8"?>
<ds:datastoreItem xmlns:ds="http://schemas.openxmlformats.org/officeDocument/2006/customXml" ds:itemID="{5CDEB364-43EC-4510-9881-539C2A3FCE9E}">
  <ds:schemaRefs>
    <ds:schemaRef ds:uri="http://schemas.microsoft.com/sharepoint/v3/contenttype/forms"/>
  </ds:schemaRefs>
</ds:datastoreItem>
</file>

<file path=customXml/itemProps2.xml><?xml version="1.0" encoding="utf-8"?>
<ds:datastoreItem xmlns:ds="http://schemas.openxmlformats.org/officeDocument/2006/customXml" ds:itemID="{B13EBC30-FE27-4C6A-B723-23FC2188F7DC}">
  <ds:schemaRefs>
    <ds:schemaRef ds:uri="http://schemas.microsoft.com/sharepoint/events"/>
  </ds:schemaRefs>
</ds:datastoreItem>
</file>

<file path=customXml/itemProps3.xml><?xml version="1.0" encoding="utf-8"?>
<ds:datastoreItem xmlns:ds="http://schemas.openxmlformats.org/officeDocument/2006/customXml" ds:itemID="{164479E5-0B02-49AC-B79E-EC1D6164DDD3}">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bb5d761-a2ea-4873-95f7-7a6658fb3ef0"/>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4.xml><?xml version="1.0" encoding="utf-8"?>
<ds:datastoreItem xmlns:ds="http://schemas.openxmlformats.org/officeDocument/2006/customXml" ds:itemID="{6921749B-AEB7-461B-845F-603CABD25259}">
  <ds:schemaRefs>
    <ds:schemaRef ds:uri="7bb5d761-a2ea-4873-95f7-7a6658fb3ef0"/>
    <ds:schemaRef ds:uri="http://purl.org/dc/terms/"/>
    <ds:schemaRef ds:uri="http://schemas.openxmlformats.org/package/2006/metadata/core-properties"/>
    <ds:schemaRef ds:uri="http://purl.org/dc/dcmitype/"/>
    <ds:schemaRef ds:uri="http://schemas.microsoft.com/office/2006/documentManagement/types"/>
    <ds:schemaRef ds:uri="http://purl.org/dc/elements/1.1/"/>
    <ds:schemaRef ds:uri="http://schemas.microsoft.com/office/2006/metadata/properties"/>
    <ds:schemaRef ds:uri="http://schemas.microsoft.com/office/infopath/2007/PartnerControls"/>
    <ds:schemaRef ds:uri="http://www.w3.org/XML/1998/namespace"/>
  </ds:schemaRefs>
</ds:datastoreItem>
</file>

<file path=docProps/app.xml><?xml version="1.0" encoding="utf-8"?>
<Properties xmlns="http://schemas.openxmlformats.org/officeDocument/2006/extended-properties" xmlns:vt="http://schemas.openxmlformats.org/officeDocument/2006/docPropsVTypes">
  <Template>ChefDk3.2Template.potx</Template>
  <TotalTime>14967</TotalTime>
  <Words>4540</Words>
  <Application>Microsoft Office PowerPoint</Application>
  <PresentationFormat>Custom</PresentationFormat>
  <Paragraphs>593</Paragraphs>
  <Slides>42</Slides>
  <Notes>42</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42</vt:i4>
      </vt:variant>
    </vt:vector>
  </HeadingPairs>
  <TitlesOfParts>
    <vt:vector size="47" baseType="lpstr">
      <vt:lpstr>Arial</vt:lpstr>
      <vt:lpstr>Courier New</vt:lpstr>
      <vt:lpstr>Gill Sans MT</vt:lpstr>
      <vt:lpstr>Wingdings</vt:lpstr>
      <vt:lpstr>ChefDk3.2Template</vt:lpstr>
      <vt:lpstr>Cookbooks</vt:lpstr>
      <vt:lpstr>Objectives</vt:lpstr>
      <vt:lpstr>Questions You May Have</vt:lpstr>
      <vt:lpstr>Collaboration and Version Control</vt:lpstr>
      <vt:lpstr>Versioning Pros and Cons</vt:lpstr>
      <vt:lpstr>Git Version Control</vt:lpstr>
      <vt:lpstr>Lab: Install git</vt:lpstr>
      <vt:lpstr>Lab: Adding the git Package</vt:lpstr>
      <vt:lpstr>Lab: Re-apply the Setup Recipe</vt:lpstr>
      <vt:lpstr>GE: Create a Cookbook</vt:lpstr>
      <vt:lpstr>What is 'chef'?</vt:lpstr>
      <vt:lpstr>What can 'chef' do?</vt:lpstr>
      <vt:lpstr>Cookbooks</vt:lpstr>
      <vt:lpstr>What Can 'chef generate' Do?</vt:lpstr>
      <vt:lpstr>What Can 'chef generate cookbook' Do?</vt:lpstr>
      <vt:lpstr>GE: Let's Create a Cookbook</vt:lpstr>
      <vt:lpstr>GE: The Cookbook Has a README</vt:lpstr>
      <vt:lpstr>README.md</vt:lpstr>
      <vt:lpstr>GE: The Cookbook Has Some Metadata</vt:lpstr>
      <vt:lpstr>metadata.rb</vt:lpstr>
      <vt:lpstr>GE: Let's Take a Look at the Metadata</vt:lpstr>
      <vt:lpstr>GE: The Cookbook Has a Folder for Recipes</vt:lpstr>
      <vt:lpstr>GE: The Cookbook Has a Default Recipe</vt:lpstr>
      <vt:lpstr>GE: Copy the Recipe into the Cookbook</vt:lpstr>
      <vt:lpstr>Group Exercise: Version Control</vt:lpstr>
      <vt:lpstr>GE: Move into the Cookbook Directory</vt:lpstr>
      <vt:lpstr>GE: Initialize the Directory as a git Repository</vt:lpstr>
      <vt:lpstr>GE: Use 'git add' to Stage Files to be Committed</vt:lpstr>
      <vt:lpstr>Staging Area</vt:lpstr>
      <vt:lpstr>GE: Use 'git status' to View the Staged Files</vt:lpstr>
      <vt:lpstr>GE: Use 'git commit' to Save the Staged Changes</vt:lpstr>
      <vt:lpstr>Git Version Control</vt:lpstr>
      <vt:lpstr>GE: Move out of the Workstation Cookbook</vt:lpstr>
      <vt:lpstr>Lab: Setting up a Web Server</vt:lpstr>
      <vt:lpstr>Lab: Create a Cookbook</vt:lpstr>
      <vt:lpstr>Lab: Create Apache Recipe</vt:lpstr>
      <vt:lpstr>Lab: Apply the Server Recipe</vt:lpstr>
      <vt:lpstr>Lab: Verify That the Website is Available</vt:lpstr>
      <vt:lpstr>GE: Commit Your Work</vt:lpstr>
      <vt:lpstr>Discussion</vt:lpstr>
      <vt:lpstr>Q&amp;A</vt:lpstr>
      <vt:lpstr>PowerPoint Presentation</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 of  Presentation</dc:title>
  <dc:creator>sdelfante@chef.io</dc:creator>
  <cp:lastModifiedBy>Steve Del Fante</cp:lastModifiedBy>
  <cp:revision>1886</cp:revision>
  <cp:lastPrinted>2015-02-07T23:49:10Z</cp:lastPrinted>
  <dcterms:created xsi:type="dcterms:W3CDTF">2012-09-13T17:36:07Z</dcterms:created>
  <dcterms:modified xsi:type="dcterms:W3CDTF">2015-11-04T21:54:21Z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0x0101000812F700BE7F874999720E88173FE491</vt:lpwstr>
  </property>
  <property fmtid="{D5CDD505-2E9C-101B-9397-08002B2CF9AE}" pid="3" name="_dlc_DocIdItemGuid">
    <vt:lpwstr>bfd9fc01-1599-4dd9-b7eb-4ffa6e7bdb79</vt:lpwstr>
  </property>
</Properties>
</file>

<file path=docProps/thumbnail.jpeg>
</file>